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30"/>
  </p:notesMasterIdLst>
  <p:handoutMasterIdLst>
    <p:handoutMasterId r:id="rId31"/>
  </p:handoutMasterIdLst>
  <p:sldIdLst>
    <p:sldId id="256" r:id="rId3"/>
    <p:sldId id="260" r:id="rId4"/>
    <p:sldId id="287" r:id="rId5"/>
    <p:sldId id="288" r:id="rId6"/>
    <p:sldId id="290" r:id="rId7"/>
    <p:sldId id="291" r:id="rId8"/>
    <p:sldId id="289" r:id="rId9"/>
    <p:sldId id="282" r:id="rId10"/>
    <p:sldId id="293" r:id="rId11"/>
    <p:sldId id="284" r:id="rId12"/>
    <p:sldId id="296" r:id="rId13"/>
    <p:sldId id="298" r:id="rId14"/>
    <p:sldId id="299" r:id="rId15"/>
    <p:sldId id="285" r:id="rId16"/>
    <p:sldId id="301" r:id="rId17"/>
    <p:sldId id="302" r:id="rId18"/>
    <p:sldId id="303" r:id="rId19"/>
    <p:sldId id="307" r:id="rId20"/>
    <p:sldId id="286" r:id="rId21"/>
    <p:sldId id="281" r:id="rId22"/>
    <p:sldId id="272" r:id="rId23"/>
    <p:sldId id="270" r:id="rId24"/>
    <p:sldId id="274" r:id="rId25"/>
    <p:sldId id="275" r:id="rId26"/>
    <p:sldId id="276" r:id="rId27"/>
    <p:sldId id="278" r:id="rId28"/>
    <p:sldId id="279" r:id="rId2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94">
          <p15:clr>
            <a:srgbClr val="A4A3A4"/>
          </p15:clr>
        </p15:guide>
        <p15:guide id="2" pos="56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8A"/>
    <a:srgbClr val="00407A"/>
    <a:srgbClr val="86BCE5"/>
    <a:srgbClr val="177E9D"/>
    <a:srgbClr val="1D8DB0"/>
    <a:srgbClr val="147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2" autoAdjust="0"/>
    <p:restoredTop sz="95673" autoAdjust="0"/>
  </p:normalViewPr>
  <p:slideViewPr>
    <p:cSldViewPr snapToObjects="1" showGuides="1">
      <p:cViewPr>
        <p:scale>
          <a:sx n="112" d="100"/>
          <a:sy n="112" d="100"/>
        </p:scale>
        <p:origin x="-1500" y="-36"/>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22/06/2016</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22/06/2016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257C2-8D60-4760-88CB-024AF3EEC641}" type="slidenum">
              <a:rPr lang="nl-BE" smtClean="0"/>
              <a:pPr/>
              <a:t>1</a:t>
            </a:fld>
            <a:endParaRPr lang="nl-BE"/>
          </a:p>
        </p:txBody>
      </p:sp>
    </p:spTree>
    <p:extLst>
      <p:ext uri="{BB962C8B-B14F-4D97-AF65-F5344CB8AC3E}">
        <p14:creationId xmlns:p14="http://schemas.microsoft.com/office/powerpoint/2010/main" val="298106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45081EB-0AD1-194A-926F-8D796C33A8F5}" type="slidenum">
              <a:rPr lang="en-US" altLang="en-US" sz="1200"/>
              <a:pPr eaLnBrk="1" hangingPunct="1"/>
              <a:t>15</a:t>
            </a:fld>
            <a:endParaRPr lang="en-US" altLang="en-US" sz="1200"/>
          </a:p>
        </p:txBody>
      </p:sp>
    </p:spTree>
    <p:extLst>
      <p:ext uri="{BB962C8B-B14F-4D97-AF65-F5344CB8AC3E}">
        <p14:creationId xmlns:p14="http://schemas.microsoft.com/office/powerpoint/2010/main" val="176299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25</a:t>
            </a:fld>
            <a:endParaRPr lang="nl-BE"/>
          </a:p>
        </p:txBody>
      </p:sp>
    </p:spTree>
    <p:extLst>
      <p:ext uri="{BB962C8B-B14F-4D97-AF65-F5344CB8AC3E}">
        <p14:creationId xmlns:p14="http://schemas.microsoft.com/office/powerpoint/2010/main" val="80938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26</a:t>
            </a:fld>
            <a:endParaRPr lang="nl-BE"/>
          </a:p>
        </p:txBody>
      </p:sp>
    </p:spTree>
    <p:extLst>
      <p:ext uri="{BB962C8B-B14F-4D97-AF65-F5344CB8AC3E}">
        <p14:creationId xmlns:p14="http://schemas.microsoft.com/office/powerpoint/2010/main" val="314886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27</a:t>
            </a:fld>
            <a:endParaRPr lang="nl-BE"/>
          </a:p>
        </p:txBody>
      </p:sp>
    </p:spTree>
    <p:extLst>
      <p:ext uri="{BB962C8B-B14F-4D97-AF65-F5344CB8AC3E}">
        <p14:creationId xmlns:p14="http://schemas.microsoft.com/office/powerpoint/2010/main" val="138690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B2D3E9E-A95C-48F2-B4BF-A71542E0BE9A}" type="datetime1">
              <a:rPr lang="en-US"/>
              <a:t>6/22/2016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‹N°›</a:t>
            </a:fld>
            <a:endParaRPr/>
          </a:p>
        </p:txBody>
      </p:sp>
    </p:spTree>
    <p:extLst>
      <p:ext uri="{BB962C8B-B14F-4D97-AF65-F5344CB8AC3E}">
        <p14:creationId xmlns:p14="http://schemas.microsoft.com/office/powerpoint/2010/main" val="107850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13"/>
          <p:cNvSpPr>
            <a:spLocks noGrp="1"/>
          </p:cNvSpPr>
          <p:nvPr>
            <p:ph type="dt" sz="half" idx="10"/>
          </p:nvPr>
        </p:nvSpPr>
        <p:spPr/>
        <p:txBody>
          <a:bodyPr/>
          <a:lstStyle>
            <a:lvl1pPr>
              <a:defRPr/>
            </a:lvl1pPr>
          </a:lstStyle>
          <a:p>
            <a:pPr>
              <a:defRPr/>
            </a:pPr>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22"/>
          <p:cNvSpPr>
            <a:spLocks noGrp="1"/>
          </p:cNvSpPr>
          <p:nvPr>
            <p:ph type="sldNum" sz="quarter" idx="12"/>
          </p:nvPr>
        </p:nvSpPr>
        <p:spPr/>
        <p:txBody>
          <a:bodyPr/>
          <a:lstStyle>
            <a:lvl1pPr>
              <a:defRPr/>
            </a:lvl1pPr>
          </a:lstStyle>
          <a:p>
            <a:fld id="{C807DB1F-DEF4-C84C-96D4-17AE5A95D9E2}" type="slidenum">
              <a:rPr lang="nl-NL" altLang="en-US"/>
              <a:pPr/>
              <a:t>‹N°›</a:t>
            </a:fld>
            <a:endParaRPr lang="nl-NL" altLang="en-US"/>
          </a:p>
        </p:txBody>
      </p:sp>
    </p:spTree>
    <p:extLst>
      <p:ext uri="{BB962C8B-B14F-4D97-AF65-F5344CB8AC3E}">
        <p14:creationId xmlns:p14="http://schemas.microsoft.com/office/powerpoint/2010/main" val="124942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22/06/2016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48359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2625954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a:t>
            </a:fld>
            <a:endParaRPr lang="nl-BE" dirty="0"/>
          </a:p>
        </p:txBody>
      </p:sp>
    </p:spTree>
    <p:extLst>
      <p:ext uri="{BB962C8B-B14F-4D97-AF65-F5344CB8AC3E}">
        <p14:creationId xmlns:p14="http://schemas.microsoft.com/office/powerpoint/2010/main" val="6326396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2601345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41819745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2725346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22/06/2016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22/06/2016</a:t>
            </a:fld>
            <a:endParaRPr lang="nl-BE" dirty="0"/>
          </a:p>
        </p:txBody>
      </p:sp>
    </p:spTree>
    <p:extLst>
      <p:ext uri="{BB962C8B-B14F-4D97-AF65-F5344CB8AC3E}">
        <p14:creationId xmlns:p14="http://schemas.microsoft.com/office/powerpoint/2010/main" val="2273489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22/06/2016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22/06/2016</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22/06/2016</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 id="2147483720" r:id="rId10"/>
    <p:sldLayoutId id="2147483721" r:id="rId11"/>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22/06/2016</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europeanvaluesstudy.eu/"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lectionstudies.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uropeansocialsurvey.or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23728" y="2708920"/>
            <a:ext cx="6660232" cy="1510312"/>
          </a:xfrm>
        </p:spPr>
        <p:txBody>
          <a:bodyPr/>
          <a:lstStyle/>
          <a:p>
            <a:r>
              <a:rPr lang="nl-BE" sz="3000" dirty="0" smtClean="0"/>
              <a:t>The transformation of citizens’ political </a:t>
            </a:r>
            <a:r>
              <a:rPr lang="nl-BE" sz="3000" smtClean="0"/>
              <a:t>attitudes and behaviour</a:t>
            </a:r>
            <a:endParaRPr lang="nl-BE" sz="3000" b="1" dirty="0"/>
          </a:p>
        </p:txBody>
      </p:sp>
      <p:sp>
        <p:nvSpPr>
          <p:cNvPr id="3" name="Ondertitel 2"/>
          <p:cNvSpPr>
            <a:spLocks noGrp="1"/>
          </p:cNvSpPr>
          <p:nvPr>
            <p:ph type="subTitle" idx="1"/>
          </p:nvPr>
        </p:nvSpPr>
        <p:spPr>
          <a:xfrm>
            <a:off x="2768362" y="4869160"/>
            <a:ext cx="5832648" cy="1440160"/>
          </a:xfrm>
        </p:spPr>
        <p:txBody>
          <a:bodyPr/>
          <a:lstStyle/>
          <a:p>
            <a:r>
              <a:rPr lang="nl-BE" sz="2000" b="1" dirty="0" smtClean="0"/>
              <a:t>Sofie Marien</a:t>
            </a:r>
            <a:endParaRPr lang="nl-BE" b="1" baseline="30000" dirty="0" smtClean="0"/>
          </a:p>
          <a:p>
            <a:r>
              <a:rPr lang="nl-BE" sz="2000" dirty="0" smtClean="0"/>
              <a:t>Assistant Professor, KU Leuven &amp; University of Amsterdam</a:t>
            </a:r>
            <a:endParaRPr lang="nl-BE" dirty="0"/>
          </a:p>
        </p:txBody>
      </p:sp>
    </p:spTree>
    <p:extLst>
      <p:ext uri="{BB962C8B-B14F-4D97-AF65-F5344CB8AC3E}">
        <p14:creationId xmlns:p14="http://schemas.microsoft.com/office/powerpoint/2010/main" val="216941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02042"/>
            <a:ext cx="8334000" cy="584584"/>
          </a:xfrm>
        </p:spPr>
        <p:txBody>
          <a:bodyPr/>
          <a:lstStyle/>
          <a:p>
            <a:r>
              <a:rPr lang="en-US" dirty="0" smtClean="0">
                <a:solidFill>
                  <a:srgbClr val="116E8A"/>
                </a:solidFill>
              </a:rPr>
              <a:t>Should we be concerned?</a:t>
            </a:r>
            <a:endParaRPr lang="en-US" dirty="0">
              <a:solidFill>
                <a:srgbClr val="116E8A"/>
              </a:solidFill>
            </a:endParaRPr>
          </a:p>
        </p:txBody>
      </p:sp>
      <p:sp>
        <p:nvSpPr>
          <p:cNvPr id="3" name="Tijdelijke aanduiding voor inhoud 2"/>
          <p:cNvSpPr>
            <a:spLocks noGrp="1"/>
          </p:cNvSpPr>
          <p:nvPr>
            <p:ph idx="1"/>
          </p:nvPr>
        </p:nvSpPr>
        <p:spPr>
          <a:xfrm>
            <a:off x="683569" y="1484784"/>
            <a:ext cx="8064896" cy="4464496"/>
          </a:xfrm>
        </p:spPr>
        <p:txBody>
          <a:bodyPr>
            <a:normAutofit/>
          </a:bodyPr>
          <a:lstStyle/>
          <a:p>
            <a:pPr marL="0" indent="0">
              <a:lnSpc>
                <a:spcPct val="150000"/>
              </a:lnSpc>
              <a:buNone/>
            </a:pPr>
            <a:r>
              <a:rPr lang="en-US" dirty="0" smtClean="0"/>
              <a:t>Why is political participation important? </a:t>
            </a:r>
          </a:p>
          <a:p>
            <a:pPr marL="0" indent="0">
              <a:lnSpc>
                <a:spcPct val="150000"/>
              </a:lnSpc>
              <a:buNone/>
            </a:pPr>
            <a:endParaRPr lang="en-US" dirty="0" smtClean="0"/>
          </a:p>
          <a:p>
            <a:pPr marL="0" indent="0">
              <a:lnSpc>
                <a:spcPct val="150000"/>
              </a:lnSpc>
              <a:buNone/>
            </a:pPr>
            <a:endParaRPr lang="en-US" dirty="0"/>
          </a:p>
          <a:p>
            <a:pPr marL="0" indent="0">
              <a:lnSpc>
                <a:spcPct val="150000"/>
              </a:lnSpc>
              <a:buNone/>
            </a:pPr>
            <a:r>
              <a:rPr lang="en-US" dirty="0" smtClean="0"/>
              <a:t>Can ‘new’ forms take up these functions? Are they functional equivalents? </a:t>
            </a:r>
          </a:p>
        </p:txBody>
      </p:sp>
    </p:spTree>
    <p:extLst>
      <p:ext uri="{BB962C8B-B14F-4D97-AF65-F5344CB8AC3E}">
        <p14:creationId xmlns:p14="http://schemas.microsoft.com/office/powerpoint/2010/main" val="21053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8840"/>
            <a:ext cx="8334000" cy="900000"/>
          </a:xfrm>
        </p:spPr>
        <p:txBody>
          <a:bodyPr/>
          <a:lstStyle/>
          <a:p>
            <a:r>
              <a:rPr lang="en-US" dirty="0" smtClean="0">
                <a:solidFill>
                  <a:srgbClr val="116E8A"/>
                </a:solidFill>
              </a:rPr>
              <a:t>As effective in influencing policy?</a:t>
            </a:r>
            <a:endParaRPr lang="en-US" dirty="0">
              <a:solidFill>
                <a:srgbClr val="116E8A"/>
              </a:solidFill>
            </a:endParaRPr>
          </a:p>
        </p:txBody>
      </p:sp>
      <p:pic>
        <p:nvPicPr>
          <p:cNvPr id="4" name="Content Placeholder 3" descr="Screen Shot 2013-04-17 at 15.58.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4" y="1349999"/>
            <a:ext cx="9057066" cy="3519161"/>
          </a:xfrm>
          <a:prstGeom prst="rect">
            <a:avLst/>
          </a:prstGeom>
        </p:spPr>
      </p:pic>
      <p:sp>
        <p:nvSpPr>
          <p:cNvPr id="5" name="TextBox 4"/>
          <p:cNvSpPr txBox="1"/>
          <p:nvPr/>
        </p:nvSpPr>
        <p:spPr>
          <a:xfrm>
            <a:off x="7221" y="6381328"/>
            <a:ext cx="2557110" cy="369332"/>
          </a:xfrm>
          <a:prstGeom prst="rect">
            <a:avLst/>
          </a:prstGeom>
          <a:noFill/>
        </p:spPr>
        <p:txBody>
          <a:bodyPr wrap="none" rtlCol="0">
            <a:spAutoFit/>
          </a:bodyPr>
          <a:lstStyle/>
          <a:p>
            <a:r>
              <a:rPr lang="en-US" dirty="0" err="1" smtClean="0"/>
              <a:t>Hooghe</a:t>
            </a:r>
            <a:r>
              <a:rPr lang="en-US" dirty="0" smtClean="0"/>
              <a:t> &amp; </a:t>
            </a:r>
            <a:r>
              <a:rPr lang="en-US" dirty="0" err="1" smtClean="0"/>
              <a:t>Marien</a:t>
            </a:r>
            <a:r>
              <a:rPr lang="en-US" dirty="0" smtClean="0"/>
              <a:t> 2014</a:t>
            </a:r>
            <a:endParaRPr lang="en-US" dirty="0"/>
          </a:p>
        </p:txBody>
      </p:sp>
    </p:spTree>
    <p:extLst>
      <p:ext uri="{BB962C8B-B14F-4D97-AF65-F5344CB8AC3E}">
        <p14:creationId xmlns:p14="http://schemas.microsoft.com/office/powerpoint/2010/main" val="791717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Afbeelding 16" descr="imag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8687"/>
            <a:ext cx="1763713" cy="82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Afbeelding 17" descr="big-ea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0407" y="102024"/>
            <a:ext cx="1692275" cy="7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546455992"/>
              </p:ext>
            </p:extLst>
          </p:nvPr>
        </p:nvGraphicFramePr>
        <p:xfrm>
          <a:off x="448023" y="1340768"/>
          <a:ext cx="8003610" cy="4507056"/>
        </p:xfrm>
        <a:graphic>
          <a:graphicData uri="http://schemas.openxmlformats.org/drawingml/2006/table">
            <a:tbl>
              <a:tblPr>
                <a:tableStyleId>{2D5ABB26-0587-4C30-8999-92F81FD0307C}</a:tableStyleId>
              </a:tblPr>
              <a:tblGrid>
                <a:gridCol w="3035548"/>
                <a:gridCol w="893148"/>
                <a:gridCol w="770578"/>
                <a:gridCol w="1270356"/>
                <a:gridCol w="916360"/>
                <a:gridCol w="1117620"/>
              </a:tblGrid>
              <a:tr h="276413">
                <a:tc>
                  <a:txBody>
                    <a:bodyPr/>
                    <a:lstStyle/>
                    <a:p>
                      <a:pPr algn="l"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6413">
                <a:tc>
                  <a:txBody>
                    <a:bodyPr/>
                    <a:lstStyle/>
                    <a:p>
                      <a:pPr algn="l"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Citizens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MPs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Rank Citizens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Rank MPs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Difference</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6413">
                <a:tc>
                  <a:txBody>
                    <a:bodyPr/>
                    <a:lstStyle/>
                    <a:p>
                      <a:pPr algn="l" fontAlgn="b"/>
                      <a:r>
                        <a:rPr lang="en-US" dirty="0"/>
                        <a:t>Taking part in elections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5.05</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6.02</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1</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a:t>1</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0</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65624">
                <a:tc>
                  <a:txBody>
                    <a:bodyPr/>
                    <a:lstStyle/>
                    <a:p>
                      <a:pPr algn="l" fontAlgn="b"/>
                      <a:r>
                        <a:rPr lang="en-US" dirty="0"/>
                        <a:t>Membership voluntary </a:t>
                      </a:r>
                      <a:r>
                        <a:rPr lang="en-US" dirty="0" smtClean="0"/>
                        <a:t>organizations</a:t>
                      </a:r>
                      <a:endParaRPr lang="en-US" dirty="0"/>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c>
                  <a:txBody>
                    <a:bodyPr/>
                    <a:lstStyle/>
                    <a:p>
                      <a:pPr algn="ctr" fontAlgn="b"/>
                      <a:r>
                        <a:rPr lang="en-US" dirty="0"/>
                        <a:t>3.92</a:t>
                      </a:r>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c>
                  <a:txBody>
                    <a:bodyPr/>
                    <a:lstStyle/>
                    <a:p>
                      <a:pPr algn="ctr" fontAlgn="b"/>
                      <a:r>
                        <a:rPr lang="en-US" dirty="0"/>
                        <a:t>4.74</a:t>
                      </a:r>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c>
                  <a:txBody>
                    <a:bodyPr/>
                    <a:lstStyle/>
                    <a:p>
                      <a:pPr algn="ctr" fontAlgn="b"/>
                      <a:r>
                        <a:rPr lang="en-US" dirty="0"/>
                        <a:t>2</a:t>
                      </a:r>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c>
                  <a:txBody>
                    <a:bodyPr/>
                    <a:lstStyle/>
                    <a:p>
                      <a:pPr algn="ctr" fontAlgn="b"/>
                      <a:r>
                        <a:rPr lang="en-US" dirty="0"/>
                        <a:t>5</a:t>
                      </a:r>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c>
                  <a:txBody>
                    <a:bodyPr/>
                    <a:lstStyle/>
                    <a:p>
                      <a:pPr algn="ctr" fontAlgn="b"/>
                      <a:r>
                        <a:rPr lang="en-US" dirty="0" smtClean="0"/>
                        <a:t>-3</a:t>
                      </a:r>
                      <a:endParaRPr lang="en-US" dirty="0"/>
                    </a:p>
                  </a:txBody>
                  <a:tcPr marL="8424" marR="8424" marT="8424" marB="0" anchor="b">
                    <a:lnT w="12700" cap="flat" cmpd="sng" algn="ctr">
                      <a:solidFill>
                        <a:srgbClr val="FFFFFF"/>
                      </a:solidFill>
                      <a:prstDash val="solid"/>
                      <a:round/>
                      <a:headEnd type="none" w="med" len="med"/>
                      <a:tailEnd type="none" w="med" len="med"/>
                    </a:lnT>
                    <a:solidFill>
                      <a:srgbClr val="FF0000"/>
                    </a:solidFill>
                  </a:tcPr>
                </a:tc>
              </a:tr>
              <a:tr h="276413">
                <a:tc>
                  <a:txBody>
                    <a:bodyPr/>
                    <a:lstStyle/>
                    <a:p>
                      <a:pPr algn="l" fontAlgn="b"/>
                      <a:r>
                        <a:rPr lang="en-US" dirty="0" smtClean="0"/>
                        <a:t>Signing </a:t>
                      </a:r>
                      <a:r>
                        <a:rPr lang="en-US" dirty="0"/>
                        <a:t>petitions</a:t>
                      </a:r>
                    </a:p>
                  </a:txBody>
                  <a:tcPr marL="8424" marR="8424" marT="8424" marB="0" anchor="b">
                    <a:solidFill>
                      <a:srgbClr val="FF0000"/>
                    </a:solidFill>
                  </a:tcPr>
                </a:tc>
                <a:tc>
                  <a:txBody>
                    <a:bodyPr/>
                    <a:lstStyle/>
                    <a:p>
                      <a:pPr algn="ctr" fontAlgn="b"/>
                      <a:r>
                        <a:rPr lang="en-US" dirty="0"/>
                        <a:t>3.76</a:t>
                      </a:r>
                    </a:p>
                  </a:txBody>
                  <a:tcPr marL="8424" marR="8424" marT="8424" marB="0" anchor="b">
                    <a:solidFill>
                      <a:srgbClr val="FF0000"/>
                    </a:solidFill>
                  </a:tcPr>
                </a:tc>
                <a:tc>
                  <a:txBody>
                    <a:bodyPr/>
                    <a:lstStyle/>
                    <a:p>
                      <a:pPr algn="ctr" fontAlgn="b"/>
                      <a:r>
                        <a:rPr lang="en-US" dirty="0"/>
                        <a:t>3.69</a:t>
                      </a:r>
                    </a:p>
                  </a:txBody>
                  <a:tcPr marL="8424" marR="8424" marT="8424" marB="0" anchor="b">
                    <a:solidFill>
                      <a:srgbClr val="FF0000"/>
                    </a:solidFill>
                  </a:tcPr>
                </a:tc>
                <a:tc>
                  <a:txBody>
                    <a:bodyPr/>
                    <a:lstStyle/>
                    <a:p>
                      <a:pPr algn="ctr" fontAlgn="b"/>
                      <a:r>
                        <a:rPr lang="en-US" dirty="0"/>
                        <a:t>3</a:t>
                      </a:r>
                    </a:p>
                  </a:txBody>
                  <a:tcPr marL="8424" marR="8424" marT="8424" marB="0" anchor="b">
                    <a:solidFill>
                      <a:srgbClr val="FF0000"/>
                    </a:solidFill>
                  </a:tcPr>
                </a:tc>
                <a:tc>
                  <a:txBody>
                    <a:bodyPr/>
                    <a:lstStyle/>
                    <a:p>
                      <a:pPr algn="ctr" fontAlgn="b"/>
                      <a:r>
                        <a:rPr lang="en-US" dirty="0"/>
                        <a:t>9</a:t>
                      </a:r>
                    </a:p>
                  </a:txBody>
                  <a:tcPr marL="8424" marR="8424" marT="8424" marB="0" anchor="b">
                    <a:solidFill>
                      <a:srgbClr val="FF0000"/>
                    </a:solidFill>
                  </a:tcPr>
                </a:tc>
                <a:tc>
                  <a:txBody>
                    <a:bodyPr/>
                    <a:lstStyle/>
                    <a:p>
                      <a:pPr algn="ctr" fontAlgn="b"/>
                      <a:r>
                        <a:rPr lang="en-US" dirty="0"/>
                        <a:t>-6</a:t>
                      </a:r>
                    </a:p>
                  </a:txBody>
                  <a:tcPr marL="8424" marR="8424" marT="8424" marB="0" anchor="b">
                    <a:solidFill>
                      <a:srgbClr val="FF0000"/>
                    </a:solidFill>
                  </a:tcPr>
                </a:tc>
              </a:tr>
              <a:tr h="264432">
                <a:tc>
                  <a:txBody>
                    <a:bodyPr/>
                    <a:lstStyle/>
                    <a:p>
                      <a:pPr algn="l" fontAlgn="b"/>
                      <a:r>
                        <a:rPr lang="en-US" dirty="0"/>
                        <a:t>Joining a political party</a:t>
                      </a:r>
                    </a:p>
                  </a:txBody>
                  <a:tcPr marL="8424" marR="8424" marT="8424" marB="0" anchor="b"/>
                </a:tc>
                <a:tc>
                  <a:txBody>
                    <a:bodyPr/>
                    <a:lstStyle/>
                    <a:p>
                      <a:pPr algn="ctr" fontAlgn="b"/>
                      <a:r>
                        <a:rPr lang="en-US" dirty="0"/>
                        <a:t>3.67</a:t>
                      </a:r>
                    </a:p>
                  </a:txBody>
                  <a:tcPr marL="8424" marR="8424" marT="8424" marB="0" anchor="b"/>
                </a:tc>
                <a:tc>
                  <a:txBody>
                    <a:bodyPr/>
                    <a:lstStyle/>
                    <a:p>
                      <a:pPr algn="ctr" fontAlgn="b"/>
                      <a:r>
                        <a:rPr lang="en-US" dirty="0"/>
                        <a:t>5.38</a:t>
                      </a:r>
                    </a:p>
                  </a:txBody>
                  <a:tcPr marL="8424" marR="8424" marT="8424" marB="0" anchor="b"/>
                </a:tc>
                <a:tc>
                  <a:txBody>
                    <a:bodyPr/>
                    <a:lstStyle/>
                    <a:p>
                      <a:pPr algn="ctr" fontAlgn="b"/>
                      <a:r>
                        <a:rPr lang="en-US" dirty="0"/>
                        <a:t>4</a:t>
                      </a:r>
                    </a:p>
                  </a:txBody>
                  <a:tcPr marL="8424" marR="8424" marT="8424" marB="0" anchor="b"/>
                </a:tc>
                <a:tc>
                  <a:txBody>
                    <a:bodyPr/>
                    <a:lstStyle/>
                    <a:p>
                      <a:pPr algn="ctr" fontAlgn="b"/>
                      <a:r>
                        <a:rPr lang="en-US" dirty="0"/>
                        <a:t>3</a:t>
                      </a:r>
                    </a:p>
                  </a:txBody>
                  <a:tcPr marL="8424" marR="8424" marT="8424" marB="0" anchor="b"/>
                </a:tc>
                <a:tc>
                  <a:txBody>
                    <a:bodyPr/>
                    <a:lstStyle/>
                    <a:p>
                      <a:pPr algn="ctr" fontAlgn="b"/>
                      <a:r>
                        <a:rPr lang="en-US" dirty="0"/>
                        <a:t>1</a:t>
                      </a:r>
                    </a:p>
                  </a:txBody>
                  <a:tcPr marL="8424" marR="8424" marT="8424" marB="0" anchor="b"/>
                </a:tc>
              </a:tr>
              <a:tr h="258617">
                <a:tc>
                  <a:txBody>
                    <a:bodyPr/>
                    <a:lstStyle/>
                    <a:p>
                      <a:pPr algn="l" fontAlgn="b"/>
                      <a:r>
                        <a:rPr lang="en-US" dirty="0"/>
                        <a:t>Media attention</a:t>
                      </a:r>
                    </a:p>
                  </a:txBody>
                  <a:tcPr marL="8424" marR="8424" marT="8424" marB="0" anchor="b">
                    <a:noFill/>
                  </a:tcPr>
                </a:tc>
                <a:tc>
                  <a:txBody>
                    <a:bodyPr/>
                    <a:lstStyle/>
                    <a:p>
                      <a:pPr algn="ctr" fontAlgn="b"/>
                      <a:r>
                        <a:rPr lang="en-US" dirty="0"/>
                        <a:t>3.67</a:t>
                      </a:r>
                    </a:p>
                  </a:txBody>
                  <a:tcPr marL="8424" marR="8424" marT="8424" marB="0" anchor="b">
                    <a:noFill/>
                  </a:tcPr>
                </a:tc>
                <a:tc>
                  <a:txBody>
                    <a:bodyPr/>
                    <a:lstStyle/>
                    <a:p>
                      <a:pPr algn="ctr" fontAlgn="b"/>
                      <a:r>
                        <a:rPr lang="en-US" dirty="0"/>
                        <a:t>5.59</a:t>
                      </a:r>
                    </a:p>
                  </a:txBody>
                  <a:tcPr marL="8424" marR="8424" marT="8424" marB="0" anchor="b">
                    <a:noFill/>
                  </a:tcPr>
                </a:tc>
                <a:tc>
                  <a:txBody>
                    <a:bodyPr/>
                    <a:lstStyle/>
                    <a:p>
                      <a:pPr algn="ctr" fontAlgn="b"/>
                      <a:r>
                        <a:rPr lang="en-US" dirty="0"/>
                        <a:t>5</a:t>
                      </a:r>
                    </a:p>
                  </a:txBody>
                  <a:tcPr marL="8424" marR="8424" marT="8424" marB="0" anchor="b">
                    <a:noFill/>
                  </a:tcPr>
                </a:tc>
                <a:tc>
                  <a:txBody>
                    <a:bodyPr/>
                    <a:lstStyle/>
                    <a:p>
                      <a:pPr algn="ctr" fontAlgn="b"/>
                      <a:r>
                        <a:rPr lang="en-US" dirty="0"/>
                        <a:t>2</a:t>
                      </a:r>
                    </a:p>
                  </a:txBody>
                  <a:tcPr marL="8424" marR="8424" marT="8424" marB="0" anchor="b">
                    <a:noFill/>
                  </a:tcPr>
                </a:tc>
                <a:tc>
                  <a:txBody>
                    <a:bodyPr/>
                    <a:lstStyle/>
                    <a:p>
                      <a:pPr algn="ctr" fontAlgn="b"/>
                      <a:r>
                        <a:rPr lang="en-US" dirty="0"/>
                        <a:t>3</a:t>
                      </a:r>
                    </a:p>
                  </a:txBody>
                  <a:tcPr marL="8424" marR="8424" marT="8424" marB="0" anchor="b">
                    <a:noFill/>
                  </a:tcPr>
                </a:tc>
              </a:tr>
              <a:tr h="276413">
                <a:tc>
                  <a:txBody>
                    <a:bodyPr/>
                    <a:lstStyle/>
                    <a:p>
                      <a:pPr algn="l" fontAlgn="b"/>
                      <a:r>
                        <a:rPr lang="en-US" dirty="0"/>
                        <a:t>Demonstration</a:t>
                      </a:r>
                    </a:p>
                  </a:txBody>
                  <a:tcPr marL="8424" marR="8424" marT="8424" marB="0" anchor="b"/>
                </a:tc>
                <a:tc>
                  <a:txBody>
                    <a:bodyPr/>
                    <a:lstStyle/>
                    <a:p>
                      <a:pPr algn="ctr" fontAlgn="b"/>
                      <a:r>
                        <a:rPr lang="en-US"/>
                        <a:t>3.52</a:t>
                      </a:r>
                    </a:p>
                  </a:txBody>
                  <a:tcPr marL="8424" marR="8424" marT="8424" marB="0" anchor="b"/>
                </a:tc>
                <a:tc>
                  <a:txBody>
                    <a:bodyPr/>
                    <a:lstStyle/>
                    <a:p>
                      <a:pPr algn="ctr" fontAlgn="b"/>
                      <a:r>
                        <a:rPr lang="en-US"/>
                        <a:t>4.64</a:t>
                      </a:r>
                    </a:p>
                  </a:txBody>
                  <a:tcPr marL="8424" marR="8424" marT="8424" marB="0" anchor="b"/>
                </a:tc>
                <a:tc>
                  <a:txBody>
                    <a:bodyPr/>
                    <a:lstStyle/>
                    <a:p>
                      <a:pPr algn="ctr" fontAlgn="b"/>
                      <a:r>
                        <a:rPr lang="en-US" dirty="0"/>
                        <a:t>6</a:t>
                      </a:r>
                    </a:p>
                  </a:txBody>
                  <a:tcPr marL="8424" marR="8424" marT="8424" marB="0" anchor="b"/>
                </a:tc>
                <a:tc>
                  <a:txBody>
                    <a:bodyPr/>
                    <a:lstStyle/>
                    <a:p>
                      <a:pPr algn="ctr" fontAlgn="b"/>
                      <a:r>
                        <a:rPr lang="en-US" dirty="0"/>
                        <a:t>6</a:t>
                      </a:r>
                    </a:p>
                  </a:txBody>
                  <a:tcPr marL="8424" marR="8424" marT="8424" marB="0" anchor="b"/>
                </a:tc>
                <a:tc>
                  <a:txBody>
                    <a:bodyPr/>
                    <a:lstStyle/>
                    <a:p>
                      <a:pPr algn="ctr" fontAlgn="b"/>
                      <a:r>
                        <a:rPr lang="en-US" dirty="0"/>
                        <a:t>0</a:t>
                      </a:r>
                    </a:p>
                  </a:txBody>
                  <a:tcPr marL="8424" marR="8424" marT="8424" marB="0" anchor="b"/>
                </a:tc>
              </a:tr>
              <a:tr h="237024">
                <a:tc>
                  <a:txBody>
                    <a:bodyPr/>
                    <a:lstStyle/>
                    <a:p>
                      <a:pPr algn="l" fontAlgn="b"/>
                      <a:r>
                        <a:rPr lang="en-US" dirty="0"/>
                        <a:t>Boycotting</a:t>
                      </a:r>
                    </a:p>
                  </a:txBody>
                  <a:tcPr marL="8424" marR="8424" marT="8424" marB="0" anchor="b">
                    <a:solidFill>
                      <a:srgbClr val="FF0000"/>
                    </a:solidFill>
                  </a:tcPr>
                </a:tc>
                <a:tc>
                  <a:txBody>
                    <a:bodyPr/>
                    <a:lstStyle/>
                    <a:p>
                      <a:pPr algn="ctr" fontAlgn="b"/>
                      <a:r>
                        <a:rPr lang="en-US" dirty="0"/>
                        <a:t>3.31</a:t>
                      </a:r>
                    </a:p>
                  </a:txBody>
                  <a:tcPr marL="8424" marR="8424" marT="8424" marB="0" anchor="b">
                    <a:solidFill>
                      <a:srgbClr val="FF0000"/>
                    </a:solidFill>
                  </a:tcPr>
                </a:tc>
                <a:tc>
                  <a:txBody>
                    <a:bodyPr/>
                    <a:lstStyle/>
                    <a:p>
                      <a:pPr algn="ctr" fontAlgn="b"/>
                      <a:r>
                        <a:rPr lang="en-US" dirty="0"/>
                        <a:t>3.41</a:t>
                      </a:r>
                    </a:p>
                  </a:txBody>
                  <a:tcPr marL="8424" marR="8424" marT="8424" marB="0" anchor="b">
                    <a:solidFill>
                      <a:srgbClr val="FF0000"/>
                    </a:solidFill>
                  </a:tcPr>
                </a:tc>
                <a:tc>
                  <a:txBody>
                    <a:bodyPr/>
                    <a:lstStyle/>
                    <a:p>
                      <a:pPr algn="ctr" fontAlgn="b"/>
                      <a:r>
                        <a:rPr lang="en-US" dirty="0"/>
                        <a:t>7</a:t>
                      </a:r>
                    </a:p>
                  </a:txBody>
                  <a:tcPr marL="8424" marR="8424" marT="8424" marB="0" anchor="b">
                    <a:solidFill>
                      <a:srgbClr val="FF0000"/>
                    </a:solidFill>
                  </a:tcPr>
                </a:tc>
                <a:tc>
                  <a:txBody>
                    <a:bodyPr/>
                    <a:lstStyle/>
                    <a:p>
                      <a:pPr algn="ctr" fontAlgn="b"/>
                      <a:r>
                        <a:rPr lang="en-US" dirty="0"/>
                        <a:t>10</a:t>
                      </a:r>
                    </a:p>
                  </a:txBody>
                  <a:tcPr marL="8424" marR="8424" marT="8424" marB="0" anchor="b">
                    <a:solidFill>
                      <a:srgbClr val="FF0000"/>
                    </a:solidFill>
                  </a:tcPr>
                </a:tc>
                <a:tc>
                  <a:txBody>
                    <a:bodyPr/>
                    <a:lstStyle/>
                    <a:p>
                      <a:pPr algn="ctr" fontAlgn="b"/>
                      <a:r>
                        <a:rPr lang="en-US" dirty="0"/>
                        <a:t>-3</a:t>
                      </a:r>
                    </a:p>
                  </a:txBody>
                  <a:tcPr marL="8424" marR="8424" marT="8424" marB="0" anchor="b">
                    <a:solidFill>
                      <a:srgbClr val="FF0000"/>
                    </a:solidFill>
                  </a:tcPr>
                </a:tc>
              </a:tr>
              <a:tr h="237024">
                <a:tc>
                  <a:txBody>
                    <a:bodyPr/>
                    <a:lstStyle/>
                    <a:p>
                      <a:pPr algn="l" fontAlgn="b"/>
                      <a:r>
                        <a:rPr lang="en-US" dirty="0"/>
                        <a:t>Letter to politician</a:t>
                      </a:r>
                    </a:p>
                  </a:txBody>
                  <a:tcPr marL="8424" marR="8424" marT="8424" marB="0" anchor="b">
                    <a:noFill/>
                  </a:tcPr>
                </a:tc>
                <a:tc>
                  <a:txBody>
                    <a:bodyPr/>
                    <a:lstStyle/>
                    <a:p>
                      <a:pPr algn="ctr" fontAlgn="b"/>
                      <a:r>
                        <a:rPr lang="en-US" dirty="0"/>
                        <a:t>3.04</a:t>
                      </a:r>
                    </a:p>
                  </a:txBody>
                  <a:tcPr marL="8424" marR="8424" marT="8424" marB="0" anchor="b">
                    <a:noFill/>
                  </a:tcPr>
                </a:tc>
                <a:tc>
                  <a:txBody>
                    <a:bodyPr/>
                    <a:lstStyle/>
                    <a:p>
                      <a:pPr algn="ctr" fontAlgn="b"/>
                      <a:r>
                        <a:rPr lang="en-US" dirty="0"/>
                        <a:t>4.82</a:t>
                      </a:r>
                    </a:p>
                  </a:txBody>
                  <a:tcPr marL="8424" marR="8424" marT="8424" marB="0" anchor="b">
                    <a:noFill/>
                  </a:tcPr>
                </a:tc>
                <a:tc>
                  <a:txBody>
                    <a:bodyPr/>
                    <a:lstStyle/>
                    <a:p>
                      <a:pPr algn="ctr" fontAlgn="b"/>
                      <a:r>
                        <a:rPr lang="en-US" dirty="0"/>
                        <a:t>8</a:t>
                      </a:r>
                    </a:p>
                  </a:txBody>
                  <a:tcPr marL="8424" marR="8424" marT="8424" marB="0" anchor="b">
                    <a:noFill/>
                  </a:tcPr>
                </a:tc>
                <a:tc>
                  <a:txBody>
                    <a:bodyPr/>
                    <a:lstStyle/>
                    <a:p>
                      <a:pPr algn="ctr" fontAlgn="b"/>
                      <a:r>
                        <a:rPr lang="en-US" dirty="0"/>
                        <a:t>4</a:t>
                      </a:r>
                    </a:p>
                  </a:txBody>
                  <a:tcPr marL="8424" marR="8424" marT="8424" marB="0" anchor="b">
                    <a:noFill/>
                  </a:tcPr>
                </a:tc>
                <a:tc>
                  <a:txBody>
                    <a:bodyPr/>
                    <a:lstStyle/>
                    <a:p>
                      <a:pPr algn="ctr" fontAlgn="b"/>
                      <a:r>
                        <a:rPr lang="en-US" dirty="0"/>
                        <a:t>4</a:t>
                      </a:r>
                    </a:p>
                  </a:txBody>
                  <a:tcPr marL="8424" marR="8424" marT="8424" marB="0" anchor="b">
                    <a:noFill/>
                  </a:tcPr>
                </a:tc>
              </a:tr>
              <a:tr h="276413">
                <a:tc>
                  <a:txBody>
                    <a:bodyPr/>
                    <a:lstStyle/>
                    <a:p>
                      <a:pPr algn="l" fontAlgn="b"/>
                      <a:r>
                        <a:rPr lang="en-US" dirty="0"/>
                        <a:t>Email to politician</a:t>
                      </a:r>
                    </a:p>
                  </a:txBody>
                  <a:tcPr marL="8424" marR="8424" marT="8424" marB="0" anchor="b"/>
                </a:tc>
                <a:tc>
                  <a:txBody>
                    <a:bodyPr/>
                    <a:lstStyle/>
                    <a:p>
                      <a:pPr algn="ctr" fontAlgn="b"/>
                      <a:r>
                        <a:rPr lang="en-US"/>
                        <a:t>2.90</a:t>
                      </a:r>
                    </a:p>
                  </a:txBody>
                  <a:tcPr marL="8424" marR="8424" marT="8424" marB="0" anchor="b"/>
                </a:tc>
                <a:tc>
                  <a:txBody>
                    <a:bodyPr/>
                    <a:lstStyle/>
                    <a:p>
                      <a:pPr algn="ctr" fontAlgn="b"/>
                      <a:r>
                        <a:rPr lang="en-US"/>
                        <a:t>4.52</a:t>
                      </a:r>
                    </a:p>
                  </a:txBody>
                  <a:tcPr marL="8424" marR="8424" marT="8424" marB="0" anchor="b"/>
                </a:tc>
                <a:tc>
                  <a:txBody>
                    <a:bodyPr/>
                    <a:lstStyle/>
                    <a:p>
                      <a:pPr algn="ctr" fontAlgn="b"/>
                      <a:r>
                        <a:rPr lang="en-US" dirty="0"/>
                        <a:t>9</a:t>
                      </a:r>
                    </a:p>
                  </a:txBody>
                  <a:tcPr marL="8424" marR="8424" marT="8424" marB="0" anchor="b"/>
                </a:tc>
                <a:tc>
                  <a:txBody>
                    <a:bodyPr/>
                    <a:lstStyle/>
                    <a:p>
                      <a:pPr algn="ctr" fontAlgn="b"/>
                      <a:r>
                        <a:rPr lang="en-US" dirty="0"/>
                        <a:t>7</a:t>
                      </a:r>
                    </a:p>
                  </a:txBody>
                  <a:tcPr marL="8424" marR="8424" marT="8424" marB="0" anchor="b"/>
                </a:tc>
                <a:tc>
                  <a:txBody>
                    <a:bodyPr/>
                    <a:lstStyle/>
                    <a:p>
                      <a:pPr algn="ctr" fontAlgn="b"/>
                      <a:r>
                        <a:rPr lang="en-US" dirty="0"/>
                        <a:t>2</a:t>
                      </a:r>
                    </a:p>
                  </a:txBody>
                  <a:tcPr marL="8424" marR="8424" marT="8424" marB="0" anchor="b"/>
                </a:tc>
              </a:tr>
              <a:tr h="276413">
                <a:tc>
                  <a:txBody>
                    <a:bodyPr/>
                    <a:lstStyle/>
                    <a:p>
                      <a:pPr algn="l" fontAlgn="b"/>
                      <a:r>
                        <a:rPr lang="en-US"/>
                        <a:t>Internet discussion</a:t>
                      </a:r>
                    </a:p>
                  </a:txBody>
                  <a:tcPr marL="8424" marR="8424" marT="8424" marB="0" anchor="b"/>
                </a:tc>
                <a:tc>
                  <a:txBody>
                    <a:bodyPr/>
                    <a:lstStyle/>
                    <a:p>
                      <a:pPr algn="ctr" fontAlgn="b"/>
                      <a:r>
                        <a:rPr lang="en-US"/>
                        <a:t>2.56</a:t>
                      </a:r>
                    </a:p>
                  </a:txBody>
                  <a:tcPr marL="8424" marR="8424" marT="8424" marB="0" anchor="b"/>
                </a:tc>
                <a:tc>
                  <a:txBody>
                    <a:bodyPr/>
                    <a:lstStyle/>
                    <a:p>
                      <a:pPr algn="ctr" fontAlgn="b"/>
                      <a:r>
                        <a:rPr lang="en-US"/>
                        <a:t>3.75</a:t>
                      </a:r>
                    </a:p>
                  </a:txBody>
                  <a:tcPr marL="8424" marR="8424" marT="8424" marB="0" anchor="b"/>
                </a:tc>
                <a:tc>
                  <a:txBody>
                    <a:bodyPr/>
                    <a:lstStyle/>
                    <a:p>
                      <a:pPr algn="ctr" fontAlgn="b"/>
                      <a:r>
                        <a:rPr lang="en-US" dirty="0"/>
                        <a:t>10</a:t>
                      </a:r>
                    </a:p>
                  </a:txBody>
                  <a:tcPr marL="8424" marR="8424" marT="8424" marB="0" anchor="b"/>
                </a:tc>
                <a:tc>
                  <a:txBody>
                    <a:bodyPr/>
                    <a:lstStyle/>
                    <a:p>
                      <a:pPr algn="ctr" fontAlgn="b"/>
                      <a:r>
                        <a:rPr lang="en-US" dirty="0"/>
                        <a:t>8</a:t>
                      </a:r>
                    </a:p>
                  </a:txBody>
                  <a:tcPr marL="8424" marR="8424" marT="8424" marB="0" anchor="b"/>
                </a:tc>
                <a:tc>
                  <a:txBody>
                    <a:bodyPr/>
                    <a:lstStyle/>
                    <a:p>
                      <a:pPr algn="ctr" fontAlgn="b"/>
                      <a:r>
                        <a:rPr lang="en-US" dirty="0"/>
                        <a:t>2</a:t>
                      </a:r>
                    </a:p>
                  </a:txBody>
                  <a:tcPr marL="8424" marR="8424" marT="8424" marB="0" anchor="b"/>
                </a:tc>
              </a:tr>
              <a:tr h="237024">
                <a:tc>
                  <a:txBody>
                    <a:bodyPr/>
                    <a:lstStyle/>
                    <a:p>
                      <a:pPr algn="l" fontAlgn="b"/>
                      <a:r>
                        <a:rPr lang="en-US"/>
                        <a:t>Illegal acts</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a:t>2.35</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a:t>2.88</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dirty="0"/>
                        <a:t>11</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dirty="0"/>
                        <a:t>11</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dirty="0"/>
                        <a:t>0</a:t>
                      </a:r>
                    </a:p>
                  </a:txBody>
                  <a:tcPr marL="8424" marR="8424" marT="8424" marB="0" anchor="b">
                    <a:lnB w="12700" cap="flat" cmpd="sng" algn="ctr">
                      <a:solidFill>
                        <a:srgbClr val="FFFFFF"/>
                      </a:solidFill>
                      <a:prstDash val="solid"/>
                      <a:round/>
                      <a:headEnd type="none" w="med" len="med"/>
                      <a:tailEnd type="none" w="med" len="med"/>
                    </a:lnB>
                  </a:tcPr>
                </a:tc>
              </a:tr>
              <a:tr h="237024">
                <a:tc>
                  <a:txBody>
                    <a:bodyPr/>
                    <a:lstStyle/>
                    <a:p>
                      <a:pPr algn="l" fontAlgn="b"/>
                      <a:r>
                        <a:rPr lang="en-US" dirty="0"/>
                        <a:t>N</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smtClean="0"/>
                        <a:t>2,317</a:t>
                      </a:r>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165</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3351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Afbeelding 16" descr="imag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2685" y="188640"/>
            <a:ext cx="1763713" cy="82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Afbeelding 17" descr="big-ea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7866"/>
            <a:ext cx="1692275" cy="7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516441286"/>
              </p:ext>
            </p:extLst>
          </p:nvPr>
        </p:nvGraphicFramePr>
        <p:xfrm>
          <a:off x="899592" y="1340768"/>
          <a:ext cx="7944358" cy="4224312"/>
        </p:xfrm>
        <a:graphic>
          <a:graphicData uri="http://schemas.openxmlformats.org/drawingml/2006/table">
            <a:tbl>
              <a:tblPr>
                <a:tableStyleId>{2D5ABB26-0587-4C30-8999-92F81FD0307C}</a:tableStyleId>
              </a:tblPr>
              <a:tblGrid>
                <a:gridCol w="2976296"/>
                <a:gridCol w="893148"/>
                <a:gridCol w="770578"/>
                <a:gridCol w="1270356"/>
                <a:gridCol w="916360"/>
                <a:gridCol w="1117620"/>
              </a:tblGrid>
              <a:tr h="276413">
                <a:tc>
                  <a:txBody>
                    <a:bodyPr/>
                    <a:lstStyle/>
                    <a:p>
                      <a:pPr algn="l"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Citizens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MPs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Rank Citizens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Rank MPs</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Difference</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6413">
                <a:tc>
                  <a:txBody>
                    <a:bodyPr/>
                    <a:lstStyle/>
                    <a:p>
                      <a:pPr algn="l" fontAlgn="b"/>
                      <a:r>
                        <a:rPr lang="en-US" dirty="0"/>
                        <a:t>Taking part in elections</a:t>
                      </a:r>
                    </a:p>
                  </a:txBody>
                  <a:tcPr marL="8424" marR="8424" marT="8424" marB="0" anchor="b">
                    <a:lnT w="12700" cap="flat" cmpd="sng" algn="ctr">
                      <a:solidFill>
                        <a:srgbClr val="FFFFFF"/>
                      </a:solidFill>
                      <a:prstDash val="solid"/>
                      <a:round/>
                      <a:headEnd type="none" w="med" len="med"/>
                      <a:tailEnd type="none" w="med" len="med"/>
                    </a:lnT>
                  </a:tcPr>
                </a:tc>
                <a:tc>
                  <a:txBody>
                    <a:bodyPr/>
                    <a:lstStyle/>
                    <a:p>
                      <a:pPr algn="ctr" fontAlgn="b"/>
                      <a:r>
                        <a:rPr lang="en-US" dirty="0"/>
                        <a:t>5.05</a:t>
                      </a:r>
                    </a:p>
                  </a:txBody>
                  <a:tcPr marL="8424" marR="8424" marT="8424" marB="0" anchor="b">
                    <a:lnT w="12700" cap="flat" cmpd="sng" algn="ctr">
                      <a:solidFill>
                        <a:srgbClr val="FFFFFF"/>
                      </a:solidFill>
                      <a:prstDash val="solid"/>
                      <a:round/>
                      <a:headEnd type="none" w="med" len="med"/>
                      <a:tailEnd type="none" w="med" len="med"/>
                    </a:lnT>
                  </a:tcPr>
                </a:tc>
                <a:tc>
                  <a:txBody>
                    <a:bodyPr/>
                    <a:lstStyle/>
                    <a:p>
                      <a:pPr algn="ctr" fontAlgn="b"/>
                      <a:r>
                        <a:rPr lang="en-US" dirty="0"/>
                        <a:t>6.02</a:t>
                      </a:r>
                    </a:p>
                  </a:txBody>
                  <a:tcPr marL="8424" marR="8424" marT="8424" marB="0" anchor="b">
                    <a:lnT w="12700" cap="flat" cmpd="sng" algn="ctr">
                      <a:solidFill>
                        <a:srgbClr val="FFFFFF"/>
                      </a:solidFill>
                      <a:prstDash val="solid"/>
                      <a:round/>
                      <a:headEnd type="none" w="med" len="med"/>
                      <a:tailEnd type="none" w="med" len="med"/>
                    </a:lnT>
                  </a:tcPr>
                </a:tc>
                <a:tc>
                  <a:txBody>
                    <a:bodyPr/>
                    <a:lstStyle/>
                    <a:p>
                      <a:pPr algn="ctr" fontAlgn="b"/>
                      <a:r>
                        <a:rPr lang="en-US" dirty="0"/>
                        <a:t>1</a:t>
                      </a:r>
                    </a:p>
                  </a:txBody>
                  <a:tcPr marL="8424" marR="8424" marT="8424" marB="0" anchor="b">
                    <a:lnT w="12700" cap="flat" cmpd="sng" algn="ctr">
                      <a:solidFill>
                        <a:srgbClr val="FFFFFF"/>
                      </a:solidFill>
                      <a:prstDash val="solid"/>
                      <a:round/>
                      <a:headEnd type="none" w="med" len="med"/>
                      <a:tailEnd type="none" w="med" len="med"/>
                    </a:lnT>
                  </a:tcPr>
                </a:tc>
                <a:tc>
                  <a:txBody>
                    <a:bodyPr/>
                    <a:lstStyle/>
                    <a:p>
                      <a:pPr algn="ctr" fontAlgn="b"/>
                      <a:r>
                        <a:rPr lang="en-US"/>
                        <a:t>1</a:t>
                      </a:r>
                    </a:p>
                  </a:txBody>
                  <a:tcPr marL="8424" marR="8424" marT="8424" marB="0" anchor="b">
                    <a:lnT w="12700" cap="flat" cmpd="sng" algn="ctr">
                      <a:solidFill>
                        <a:srgbClr val="FFFFFF"/>
                      </a:solidFill>
                      <a:prstDash val="solid"/>
                      <a:round/>
                      <a:headEnd type="none" w="med" len="med"/>
                      <a:tailEnd type="none" w="med" len="med"/>
                    </a:lnT>
                  </a:tcPr>
                </a:tc>
                <a:tc>
                  <a:txBody>
                    <a:bodyPr/>
                    <a:lstStyle/>
                    <a:p>
                      <a:pPr algn="ctr" fontAlgn="b"/>
                      <a:r>
                        <a:rPr lang="en-US" dirty="0"/>
                        <a:t>0</a:t>
                      </a:r>
                    </a:p>
                  </a:txBody>
                  <a:tcPr marL="8424" marR="8424" marT="8424" marB="0" anchor="b">
                    <a:lnT w="12700" cap="flat" cmpd="sng" algn="ctr">
                      <a:solidFill>
                        <a:srgbClr val="FFFFFF"/>
                      </a:solidFill>
                      <a:prstDash val="solid"/>
                      <a:round/>
                      <a:headEnd type="none" w="med" len="med"/>
                      <a:tailEnd type="none" w="med" len="med"/>
                    </a:lnT>
                  </a:tcPr>
                </a:tc>
              </a:tr>
              <a:tr h="465624">
                <a:tc>
                  <a:txBody>
                    <a:bodyPr/>
                    <a:lstStyle/>
                    <a:p>
                      <a:pPr algn="l" fontAlgn="b"/>
                      <a:r>
                        <a:rPr lang="en-US" dirty="0"/>
                        <a:t>Membership voluntary </a:t>
                      </a:r>
                      <a:r>
                        <a:rPr lang="en-US" dirty="0" smtClean="0"/>
                        <a:t>organizations</a:t>
                      </a:r>
                      <a:endParaRPr lang="en-US" dirty="0"/>
                    </a:p>
                  </a:txBody>
                  <a:tcPr marL="8424" marR="8424" marT="8424" marB="0" anchor="b">
                    <a:noFill/>
                  </a:tcPr>
                </a:tc>
                <a:tc>
                  <a:txBody>
                    <a:bodyPr/>
                    <a:lstStyle/>
                    <a:p>
                      <a:pPr algn="ctr" fontAlgn="b"/>
                      <a:r>
                        <a:rPr lang="en-US" dirty="0"/>
                        <a:t>3.92</a:t>
                      </a:r>
                    </a:p>
                  </a:txBody>
                  <a:tcPr marL="8424" marR="8424" marT="8424" marB="0" anchor="b">
                    <a:noFill/>
                  </a:tcPr>
                </a:tc>
                <a:tc>
                  <a:txBody>
                    <a:bodyPr/>
                    <a:lstStyle/>
                    <a:p>
                      <a:pPr algn="ctr" fontAlgn="b"/>
                      <a:r>
                        <a:rPr lang="en-US" dirty="0"/>
                        <a:t>4.74</a:t>
                      </a:r>
                    </a:p>
                  </a:txBody>
                  <a:tcPr marL="8424" marR="8424" marT="8424" marB="0" anchor="b">
                    <a:noFill/>
                  </a:tcPr>
                </a:tc>
                <a:tc>
                  <a:txBody>
                    <a:bodyPr/>
                    <a:lstStyle/>
                    <a:p>
                      <a:pPr algn="ctr" fontAlgn="b"/>
                      <a:r>
                        <a:rPr lang="en-US" dirty="0"/>
                        <a:t>2</a:t>
                      </a:r>
                    </a:p>
                  </a:txBody>
                  <a:tcPr marL="8424" marR="8424" marT="8424" marB="0" anchor="b">
                    <a:noFill/>
                  </a:tcPr>
                </a:tc>
                <a:tc>
                  <a:txBody>
                    <a:bodyPr/>
                    <a:lstStyle/>
                    <a:p>
                      <a:pPr algn="ctr" fontAlgn="b"/>
                      <a:r>
                        <a:rPr lang="en-US" dirty="0"/>
                        <a:t>5</a:t>
                      </a:r>
                    </a:p>
                  </a:txBody>
                  <a:tcPr marL="8424" marR="8424" marT="8424" marB="0" anchor="b">
                    <a:noFill/>
                  </a:tcPr>
                </a:tc>
                <a:tc>
                  <a:txBody>
                    <a:bodyPr/>
                    <a:lstStyle/>
                    <a:p>
                      <a:pPr algn="ctr" fontAlgn="b"/>
                      <a:r>
                        <a:rPr lang="en-US" dirty="0" smtClean="0"/>
                        <a:t>-3</a:t>
                      </a:r>
                      <a:endParaRPr lang="en-US" dirty="0"/>
                    </a:p>
                  </a:txBody>
                  <a:tcPr marL="8424" marR="8424" marT="8424" marB="0" anchor="b">
                    <a:noFill/>
                  </a:tcPr>
                </a:tc>
              </a:tr>
              <a:tr h="276413">
                <a:tc>
                  <a:txBody>
                    <a:bodyPr/>
                    <a:lstStyle/>
                    <a:p>
                      <a:pPr algn="l" fontAlgn="b"/>
                      <a:r>
                        <a:rPr lang="en-US" dirty="0" smtClean="0"/>
                        <a:t>Signing </a:t>
                      </a:r>
                      <a:r>
                        <a:rPr lang="en-US" dirty="0"/>
                        <a:t>petitions</a:t>
                      </a:r>
                    </a:p>
                  </a:txBody>
                  <a:tcPr marL="8424" marR="8424" marT="8424" marB="0" anchor="b">
                    <a:noFill/>
                  </a:tcPr>
                </a:tc>
                <a:tc>
                  <a:txBody>
                    <a:bodyPr/>
                    <a:lstStyle/>
                    <a:p>
                      <a:pPr algn="ctr" fontAlgn="b"/>
                      <a:r>
                        <a:rPr lang="en-US" dirty="0"/>
                        <a:t>3.76</a:t>
                      </a:r>
                    </a:p>
                  </a:txBody>
                  <a:tcPr marL="8424" marR="8424" marT="8424" marB="0" anchor="b">
                    <a:noFill/>
                  </a:tcPr>
                </a:tc>
                <a:tc>
                  <a:txBody>
                    <a:bodyPr/>
                    <a:lstStyle/>
                    <a:p>
                      <a:pPr algn="ctr" fontAlgn="b"/>
                      <a:r>
                        <a:rPr lang="en-US"/>
                        <a:t>3.69</a:t>
                      </a:r>
                    </a:p>
                  </a:txBody>
                  <a:tcPr marL="8424" marR="8424" marT="8424" marB="0" anchor="b">
                    <a:noFill/>
                  </a:tcPr>
                </a:tc>
                <a:tc>
                  <a:txBody>
                    <a:bodyPr/>
                    <a:lstStyle/>
                    <a:p>
                      <a:pPr algn="ctr" fontAlgn="b"/>
                      <a:r>
                        <a:rPr lang="en-US" dirty="0"/>
                        <a:t>3</a:t>
                      </a:r>
                    </a:p>
                  </a:txBody>
                  <a:tcPr marL="8424" marR="8424" marT="8424" marB="0" anchor="b">
                    <a:noFill/>
                  </a:tcPr>
                </a:tc>
                <a:tc>
                  <a:txBody>
                    <a:bodyPr/>
                    <a:lstStyle/>
                    <a:p>
                      <a:pPr algn="ctr" fontAlgn="b"/>
                      <a:r>
                        <a:rPr lang="en-US" dirty="0"/>
                        <a:t>9</a:t>
                      </a:r>
                    </a:p>
                  </a:txBody>
                  <a:tcPr marL="8424" marR="8424" marT="8424" marB="0" anchor="b">
                    <a:noFill/>
                  </a:tcPr>
                </a:tc>
                <a:tc>
                  <a:txBody>
                    <a:bodyPr/>
                    <a:lstStyle/>
                    <a:p>
                      <a:pPr algn="ctr" fontAlgn="b"/>
                      <a:r>
                        <a:rPr lang="en-US" dirty="0"/>
                        <a:t>-6</a:t>
                      </a:r>
                    </a:p>
                  </a:txBody>
                  <a:tcPr marL="8424" marR="8424" marT="8424" marB="0" anchor="b">
                    <a:noFill/>
                  </a:tcPr>
                </a:tc>
              </a:tr>
              <a:tr h="264432">
                <a:tc>
                  <a:txBody>
                    <a:bodyPr/>
                    <a:lstStyle/>
                    <a:p>
                      <a:pPr algn="l" fontAlgn="b"/>
                      <a:r>
                        <a:rPr lang="en-US" dirty="0"/>
                        <a:t>Joining a political party</a:t>
                      </a:r>
                    </a:p>
                  </a:txBody>
                  <a:tcPr marL="8424" marR="8424" marT="8424" marB="0" anchor="b"/>
                </a:tc>
                <a:tc>
                  <a:txBody>
                    <a:bodyPr/>
                    <a:lstStyle/>
                    <a:p>
                      <a:pPr algn="ctr" fontAlgn="b"/>
                      <a:r>
                        <a:rPr lang="en-US" dirty="0"/>
                        <a:t>3.67</a:t>
                      </a:r>
                    </a:p>
                  </a:txBody>
                  <a:tcPr marL="8424" marR="8424" marT="8424" marB="0" anchor="b"/>
                </a:tc>
                <a:tc>
                  <a:txBody>
                    <a:bodyPr/>
                    <a:lstStyle/>
                    <a:p>
                      <a:pPr algn="ctr" fontAlgn="b"/>
                      <a:r>
                        <a:rPr lang="en-US" dirty="0"/>
                        <a:t>5.38</a:t>
                      </a:r>
                    </a:p>
                  </a:txBody>
                  <a:tcPr marL="8424" marR="8424" marT="8424" marB="0" anchor="b"/>
                </a:tc>
                <a:tc>
                  <a:txBody>
                    <a:bodyPr/>
                    <a:lstStyle/>
                    <a:p>
                      <a:pPr algn="ctr" fontAlgn="b"/>
                      <a:r>
                        <a:rPr lang="en-US" dirty="0"/>
                        <a:t>4</a:t>
                      </a:r>
                    </a:p>
                  </a:txBody>
                  <a:tcPr marL="8424" marR="8424" marT="8424" marB="0" anchor="b"/>
                </a:tc>
                <a:tc>
                  <a:txBody>
                    <a:bodyPr/>
                    <a:lstStyle/>
                    <a:p>
                      <a:pPr algn="ctr" fontAlgn="b"/>
                      <a:r>
                        <a:rPr lang="en-US" dirty="0"/>
                        <a:t>3</a:t>
                      </a:r>
                    </a:p>
                  </a:txBody>
                  <a:tcPr marL="8424" marR="8424" marT="8424" marB="0" anchor="b"/>
                </a:tc>
                <a:tc>
                  <a:txBody>
                    <a:bodyPr/>
                    <a:lstStyle/>
                    <a:p>
                      <a:pPr algn="ctr" fontAlgn="b"/>
                      <a:r>
                        <a:rPr lang="en-US" dirty="0"/>
                        <a:t>1</a:t>
                      </a:r>
                    </a:p>
                  </a:txBody>
                  <a:tcPr marL="8424" marR="8424" marT="8424" marB="0" anchor="b"/>
                </a:tc>
              </a:tr>
              <a:tr h="258617">
                <a:tc>
                  <a:txBody>
                    <a:bodyPr/>
                    <a:lstStyle/>
                    <a:p>
                      <a:pPr algn="l" fontAlgn="b"/>
                      <a:r>
                        <a:rPr lang="en-US" dirty="0"/>
                        <a:t>Media attention</a:t>
                      </a:r>
                    </a:p>
                  </a:txBody>
                  <a:tcPr marL="8424" marR="8424" marT="8424" marB="0" anchor="b">
                    <a:solidFill>
                      <a:srgbClr val="008000"/>
                    </a:solidFill>
                  </a:tcPr>
                </a:tc>
                <a:tc>
                  <a:txBody>
                    <a:bodyPr/>
                    <a:lstStyle/>
                    <a:p>
                      <a:pPr algn="ctr" fontAlgn="b"/>
                      <a:r>
                        <a:rPr lang="en-US" dirty="0"/>
                        <a:t>3.67</a:t>
                      </a:r>
                    </a:p>
                  </a:txBody>
                  <a:tcPr marL="8424" marR="8424" marT="8424" marB="0" anchor="b">
                    <a:solidFill>
                      <a:srgbClr val="008000"/>
                    </a:solidFill>
                  </a:tcPr>
                </a:tc>
                <a:tc>
                  <a:txBody>
                    <a:bodyPr/>
                    <a:lstStyle/>
                    <a:p>
                      <a:pPr algn="ctr" fontAlgn="b"/>
                      <a:r>
                        <a:rPr lang="en-US"/>
                        <a:t>5.59</a:t>
                      </a:r>
                    </a:p>
                  </a:txBody>
                  <a:tcPr marL="8424" marR="8424" marT="8424" marB="0" anchor="b">
                    <a:solidFill>
                      <a:srgbClr val="008000"/>
                    </a:solidFill>
                  </a:tcPr>
                </a:tc>
                <a:tc>
                  <a:txBody>
                    <a:bodyPr/>
                    <a:lstStyle/>
                    <a:p>
                      <a:pPr algn="ctr" fontAlgn="b"/>
                      <a:r>
                        <a:rPr lang="en-US" dirty="0"/>
                        <a:t>5</a:t>
                      </a:r>
                    </a:p>
                  </a:txBody>
                  <a:tcPr marL="8424" marR="8424" marT="8424" marB="0" anchor="b">
                    <a:solidFill>
                      <a:srgbClr val="008000"/>
                    </a:solidFill>
                  </a:tcPr>
                </a:tc>
                <a:tc>
                  <a:txBody>
                    <a:bodyPr/>
                    <a:lstStyle/>
                    <a:p>
                      <a:pPr algn="ctr" fontAlgn="b"/>
                      <a:r>
                        <a:rPr lang="en-US" dirty="0"/>
                        <a:t>2</a:t>
                      </a:r>
                    </a:p>
                  </a:txBody>
                  <a:tcPr marL="8424" marR="8424" marT="8424" marB="0" anchor="b">
                    <a:solidFill>
                      <a:srgbClr val="008000"/>
                    </a:solidFill>
                  </a:tcPr>
                </a:tc>
                <a:tc>
                  <a:txBody>
                    <a:bodyPr/>
                    <a:lstStyle/>
                    <a:p>
                      <a:pPr algn="ctr" fontAlgn="b"/>
                      <a:r>
                        <a:rPr lang="en-US" dirty="0"/>
                        <a:t>3</a:t>
                      </a:r>
                    </a:p>
                  </a:txBody>
                  <a:tcPr marL="8424" marR="8424" marT="8424" marB="0" anchor="b">
                    <a:solidFill>
                      <a:srgbClr val="008000"/>
                    </a:solidFill>
                  </a:tcPr>
                </a:tc>
              </a:tr>
              <a:tr h="276413">
                <a:tc>
                  <a:txBody>
                    <a:bodyPr/>
                    <a:lstStyle/>
                    <a:p>
                      <a:pPr algn="l" fontAlgn="b"/>
                      <a:r>
                        <a:rPr lang="en-US"/>
                        <a:t>Demonstration</a:t>
                      </a:r>
                    </a:p>
                  </a:txBody>
                  <a:tcPr marL="8424" marR="8424" marT="8424" marB="0" anchor="b"/>
                </a:tc>
                <a:tc>
                  <a:txBody>
                    <a:bodyPr/>
                    <a:lstStyle/>
                    <a:p>
                      <a:pPr algn="ctr" fontAlgn="b"/>
                      <a:r>
                        <a:rPr lang="en-US"/>
                        <a:t>3.52</a:t>
                      </a:r>
                    </a:p>
                  </a:txBody>
                  <a:tcPr marL="8424" marR="8424" marT="8424" marB="0" anchor="b"/>
                </a:tc>
                <a:tc>
                  <a:txBody>
                    <a:bodyPr/>
                    <a:lstStyle/>
                    <a:p>
                      <a:pPr algn="ctr" fontAlgn="b"/>
                      <a:r>
                        <a:rPr lang="en-US"/>
                        <a:t>4.64</a:t>
                      </a:r>
                    </a:p>
                  </a:txBody>
                  <a:tcPr marL="8424" marR="8424" marT="8424" marB="0" anchor="b"/>
                </a:tc>
                <a:tc>
                  <a:txBody>
                    <a:bodyPr/>
                    <a:lstStyle/>
                    <a:p>
                      <a:pPr algn="ctr" fontAlgn="b"/>
                      <a:r>
                        <a:rPr lang="en-US" dirty="0"/>
                        <a:t>6</a:t>
                      </a:r>
                    </a:p>
                  </a:txBody>
                  <a:tcPr marL="8424" marR="8424" marT="8424" marB="0" anchor="b"/>
                </a:tc>
                <a:tc>
                  <a:txBody>
                    <a:bodyPr/>
                    <a:lstStyle/>
                    <a:p>
                      <a:pPr algn="ctr" fontAlgn="b"/>
                      <a:r>
                        <a:rPr lang="en-US" dirty="0"/>
                        <a:t>6</a:t>
                      </a:r>
                    </a:p>
                  </a:txBody>
                  <a:tcPr marL="8424" marR="8424" marT="8424" marB="0" anchor="b"/>
                </a:tc>
                <a:tc>
                  <a:txBody>
                    <a:bodyPr/>
                    <a:lstStyle/>
                    <a:p>
                      <a:pPr algn="ctr" fontAlgn="b"/>
                      <a:r>
                        <a:rPr lang="en-US" dirty="0"/>
                        <a:t>0</a:t>
                      </a:r>
                    </a:p>
                  </a:txBody>
                  <a:tcPr marL="8424" marR="8424" marT="8424" marB="0" anchor="b"/>
                </a:tc>
              </a:tr>
              <a:tr h="237024">
                <a:tc>
                  <a:txBody>
                    <a:bodyPr/>
                    <a:lstStyle/>
                    <a:p>
                      <a:pPr algn="l" fontAlgn="b"/>
                      <a:r>
                        <a:rPr lang="en-US" dirty="0"/>
                        <a:t>Boycotting</a:t>
                      </a:r>
                    </a:p>
                  </a:txBody>
                  <a:tcPr marL="8424" marR="8424" marT="8424" marB="0" anchor="b">
                    <a:noFill/>
                  </a:tcPr>
                </a:tc>
                <a:tc>
                  <a:txBody>
                    <a:bodyPr/>
                    <a:lstStyle/>
                    <a:p>
                      <a:pPr algn="ctr" fontAlgn="b"/>
                      <a:r>
                        <a:rPr lang="en-US" dirty="0"/>
                        <a:t>3.31</a:t>
                      </a:r>
                    </a:p>
                  </a:txBody>
                  <a:tcPr marL="8424" marR="8424" marT="8424" marB="0" anchor="b">
                    <a:noFill/>
                  </a:tcPr>
                </a:tc>
                <a:tc>
                  <a:txBody>
                    <a:bodyPr/>
                    <a:lstStyle/>
                    <a:p>
                      <a:pPr algn="ctr" fontAlgn="b"/>
                      <a:r>
                        <a:rPr lang="en-US" dirty="0"/>
                        <a:t>3.41</a:t>
                      </a:r>
                    </a:p>
                  </a:txBody>
                  <a:tcPr marL="8424" marR="8424" marT="8424" marB="0" anchor="b">
                    <a:noFill/>
                  </a:tcPr>
                </a:tc>
                <a:tc>
                  <a:txBody>
                    <a:bodyPr/>
                    <a:lstStyle/>
                    <a:p>
                      <a:pPr algn="ctr" fontAlgn="b"/>
                      <a:r>
                        <a:rPr lang="en-US" dirty="0"/>
                        <a:t>7</a:t>
                      </a:r>
                    </a:p>
                  </a:txBody>
                  <a:tcPr marL="8424" marR="8424" marT="8424" marB="0" anchor="b">
                    <a:noFill/>
                  </a:tcPr>
                </a:tc>
                <a:tc>
                  <a:txBody>
                    <a:bodyPr/>
                    <a:lstStyle/>
                    <a:p>
                      <a:pPr algn="ctr" fontAlgn="b"/>
                      <a:r>
                        <a:rPr lang="en-US" dirty="0"/>
                        <a:t>10</a:t>
                      </a:r>
                    </a:p>
                  </a:txBody>
                  <a:tcPr marL="8424" marR="8424" marT="8424" marB="0" anchor="b">
                    <a:noFill/>
                  </a:tcPr>
                </a:tc>
                <a:tc>
                  <a:txBody>
                    <a:bodyPr/>
                    <a:lstStyle/>
                    <a:p>
                      <a:pPr algn="ctr" fontAlgn="b"/>
                      <a:r>
                        <a:rPr lang="en-US" dirty="0"/>
                        <a:t>-3</a:t>
                      </a:r>
                    </a:p>
                  </a:txBody>
                  <a:tcPr marL="8424" marR="8424" marT="8424" marB="0" anchor="b">
                    <a:noFill/>
                  </a:tcPr>
                </a:tc>
              </a:tr>
              <a:tr h="237024">
                <a:tc>
                  <a:txBody>
                    <a:bodyPr/>
                    <a:lstStyle/>
                    <a:p>
                      <a:pPr algn="l" fontAlgn="b"/>
                      <a:r>
                        <a:rPr lang="en-US" dirty="0"/>
                        <a:t>Letter to politician</a:t>
                      </a:r>
                    </a:p>
                  </a:txBody>
                  <a:tcPr marL="8424" marR="8424" marT="8424" marB="0" anchor="b">
                    <a:solidFill>
                      <a:srgbClr val="008000"/>
                    </a:solidFill>
                  </a:tcPr>
                </a:tc>
                <a:tc>
                  <a:txBody>
                    <a:bodyPr/>
                    <a:lstStyle/>
                    <a:p>
                      <a:pPr algn="ctr" fontAlgn="b"/>
                      <a:r>
                        <a:rPr lang="en-US" dirty="0"/>
                        <a:t>3.04</a:t>
                      </a:r>
                    </a:p>
                  </a:txBody>
                  <a:tcPr marL="8424" marR="8424" marT="8424" marB="0" anchor="b">
                    <a:solidFill>
                      <a:srgbClr val="008000"/>
                    </a:solidFill>
                  </a:tcPr>
                </a:tc>
                <a:tc>
                  <a:txBody>
                    <a:bodyPr/>
                    <a:lstStyle/>
                    <a:p>
                      <a:pPr algn="ctr" fontAlgn="b"/>
                      <a:r>
                        <a:rPr lang="en-US" dirty="0"/>
                        <a:t>4.82</a:t>
                      </a:r>
                    </a:p>
                  </a:txBody>
                  <a:tcPr marL="8424" marR="8424" marT="8424" marB="0" anchor="b">
                    <a:solidFill>
                      <a:srgbClr val="008000"/>
                    </a:solidFill>
                  </a:tcPr>
                </a:tc>
                <a:tc>
                  <a:txBody>
                    <a:bodyPr/>
                    <a:lstStyle/>
                    <a:p>
                      <a:pPr algn="ctr" fontAlgn="b"/>
                      <a:r>
                        <a:rPr lang="en-US" dirty="0"/>
                        <a:t>8</a:t>
                      </a:r>
                    </a:p>
                  </a:txBody>
                  <a:tcPr marL="8424" marR="8424" marT="8424" marB="0" anchor="b">
                    <a:solidFill>
                      <a:srgbClr val="008000"/>
                    </a:solidFill>
                  </a:tcPr>
                </a:tc>
                <a:tc>
                  <a:txBody>
                    <a:bodyPr/>
                    <a:lstStyle/>
                    <a:p>
                      <a:pPr algn="ctr" fontAlgn="b"/>
                      <a:r>
                        <a:rPr lang="en-US" dirty="0"/>
                        <a:t>4</a:t>
                      </a:r>
                    </a:p>
                  </a:txBody>
                  <a:tcPr marL="8424" marR="8424" marT="8424" marB="0" anchor="b">
                    <a:solidFill>
                      <a:srgbClr val="008000"/>
                    </a:solidFill>
                  </a:tcPr>
                </a:tc>
                <a:tc>
                  <a:txBody>
                    <a:bodyPr/>
                    <a:lstStyle/>
                    <a:p>
                      <a:pPr algn="ctr" fontAlgn="b"/>
                      <a:r>
                        <a:rPr lang="en-US" dirty="0"/>
                        <a:t>4</a:t>
                      </a:r>
                    </a:p>
                  </a:txBody>
                  <a:tcPr marL="8424" marR="8424" marT="8424" marB="0" anchor="b">
                    <a:solidFill>
                      <a:srgbClr val="008000"/>
                    </a:solidFill>
                  </a:tcPr>
                </a:tc>
              </a:tr>
              <a:tr h="276413">
                <a:tc>
                  <a:txBody>
                    <a:bodyPr/>
                    <a:lstStyle/>
                    <a:p>
                      <a:pPr algn="l" fontAlgn="b"/>
                      <a:r>
                        <a:rPr lang="en-US"/>
                        <a:t>Email to politician</a:t>
                      </a:r>
                    </a:p>
                  </a:txBody>
                  <a:tcPr marL="8424" marR="8424" marT="8424" marB="0" anchor="b"/>
                </a:tc>
                <a:tc>
                  <a:txBody>
                    <a:bodyPr/>
                    <a:lstStyle/>
                    <a:p>
                      <a:pPr algn="ctr" fontAlgn="b"/>
                      <a:r>
                        <a:rPr lang="en-US"/>
                        <a:t>2.90</a:t>
                      </a:r>
                    </a:p>
                  </a:txBody>
                  <a:tcPr marL="8424" marR="8424" marT="8424" marB="0" anchor="b"/>
                </a:tc>
                <a:tc>
                  <a:txBody>
                    <a:bodyPr/>
                    <a:lstStyle/>
                    <a:p>
                      <a:pPr algn="ctr" fontAlgn="b"/>
                      <a:r>
                        <a:rPr lang="en-US"/>
                        <a:t>4.52</a:t>
                      </a:r>
                    </a:p>
                  </a:txBody>
                  <a:tcPr marL="8424" marR="8424" marT="8424" marB="0" anchor="b"/>
                </a:tc>
                <a:tc>
                  <a:txBody>
                    <a:bodyPr/>
                    <a:lstStyle/>
                    <a:p>
                      <a:pPr algn="ctr" fontAlgn="b"/>
                      <a:r>
                        <a:rPr lang="en-US" dirty="0"/>
                        <a:t>9</a:t>
                      </a:r>
                    </a:p>
                  </a:txBody>
                  <a:tcPr marL="8424" marR="8424" marT="8424" marB="0" anchor="b"/>
                </a:tc>
                <a:tc>
                  <a:txBody>
                    <a:bodyPr/>
                    <a:lstStyle/>
                    <a:p>
                      <a:pPr algn="ctr" fontAlgn="b"/>
                      <a:r>
                        <a:rPr lang="en-US" dirty="0"/>
                        <a:t>7</a:t>
                      </a:r>
                    </a:p>
                  </a:txBody>
                  <a:tcPr marL="8424" marR="8424" marT="8424" marB="0" anchor="b"/>
                </a:tc>
                <a:tc>
                  <a:txBody>
                    <a:bodyPr/>
                    <a:lstStyle/>
                    <a:p>
                      <a:pPr algn="ctr" fontAlgn="b"/>
                      <a:r>
                        <a:rPr lang="en-US" dirty="0"/>
                        <a:t>2</a:t>
                      </a:r>
                    </a:p>
                  </a:txBody>
                  <a:tcPr marL="8424" marR="8424" marT="8424" marB="0" anchor="b"/>
                </a:tc>
              </a:tr>
              <a:tr h="276413">
                <a:tc>
                  <a:txBody>
                    <a:bodyPr/>
                    <a:lstStyle/>
                    <a:p>
                      <a:pPr algn="l" fontAlgn="b"/>
                      <a:r>
                        <a:rPr lang="en-US" dirty="0"/>
                        <a:t>Internet discussion</a:t>
                      </a:r>
                    </a:p>
                  </a:txBody>
                  <a:tcPr marL="8424" marR="8424" marT="8424" marB="0" anchor="b"/>
                </a:tc>
                <a:tc>
                  <a:txBody>
                    <a:bodyPr/>
                    <a:lstStyle/>
                    <a:p>
                      <a:pPr algn="ctr" fontAlgn="b"/>
                      <a:r>
                        <a:rPr lang="en-US"/>
                        <a:t>2.56</a:t>
                      </a:r>
                    </a:p>
                  </a:txBody>
                  <a:tcPr marL="8424" marR="8424" marT="8424" marB="0" anchor="b"/>
                </a:tc>
                <a:tc>
                  <a:txBody>
                    <a:bodyPr/>
                    <a:lstStyle/>
                    <a:p>
                      <a:pPr algn="ctr" fontAlgn="b"/>
                      <a:r>
                        <a:rPr lang="en-US"/>
                        <a:t>3.75</a:t>
                      </a:r>
                    </a:p>
                  </a:txBody>
                  <a:tcPr marL="8424" marR="8424" marT="8424" marB="0" anchor="b"/>
                </a:tc>
                <a:tc>
                  <a:txBody>
                    <a:bodyPr/>
                    <a:lstStyle/>
                    <a:p>
                      <a:pPr algn="ctr" fontAlgn="b"/>
                      <a:r>
                        <a:rPr lang="en-US"/>
                        <a:t>10</a:t>
                      </a:r>
                    </a:p>
                  </a:txBody>
                  <a:tcPr marL="8424" marR="8424" marT="8424" marB="0" anchor="b"/>
                </a:tc>
                <a:tc>
                  <a:txBody>
                    <a:bodyPr/>
                    <a:lstStyle/>
                    <a:p>
                      <a:pPr algn="ctr" fontAlgn="b"/>
                      <a:r>
                        <a:rPr lang="en-US" dirty="0"/>
                        <a:t>8</a:t>
                      </a:r>
                    </a:p>
                  </a:txBody>
                  <a:tcPr marL="8424" marR="8424" marT="8424" marB="0" anchor="b"/>
                </a:tc>
                <a:tc>
                  <a:txBody>
                    <a:bodyPr/>
                    <a:lstStyle/>
                    <a:p>
                      <a:pPr algn="ctr" fontAlgn="b"/>
                      <a:r>
                        <a:rPr lang="en-US" dirty="0"/>
                        <a:t>2</a:t>
                      </a:r>
                    </a:p>
                  </a:txBody>
                  <a:tcPr marL="8424" marR="8424" marT="8424" marB="0" anchor="b"/>
                </a:tc>
              </a:tr>
              <a:tr h="237024">
                <a:tc>
                  <a:txBody>
                    <a:bodyPr/>
                    <a:lstStyle/>
                    <a:p>
                      <a:pPr algn="l" fontAlgn="b"/>
                      <a:r>
                        <a:rPr lang="en-US"/>
                        <a:t>Illegal acts</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a:t>2.35</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a:t>2.88</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a:t>11</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dirty="0"/>
                        <a:t>11</a:t>
                      </a:r>
                    </a:p>
                  </a:txBody>
                  <a:tcPr marL="8424" marR="8424" marT="8424" marB="0" anchor="b">
                    <a:lnB w="12700" cap="flat" cmpd="sng" algn="ctr">
                      <a:solidFill>
                        <a:srgbClr val="FFFFFF"/>
                      </a:solidFill>
                      <a:prstDash val="solid"/>
                      <a:round/>
                      <a:headEnd type="none" w="med" len="med"/>
                      <a:tailEnd type="none" w="med" len="med"/>
                    </a:lnB>
                  </a:tcPr>
                </a:tc>
                <a:tc>
                  <a:txBody>
                    <a:bodyPr/>
                    <a:lstStyle/>
                    <a:p>
                      <a:pPr algn="ctr" fontAlgn="b"/>
                      <a:r>
                        <a:rPr lang="en-US" dirty="0"/>
                        <a:t>0</a:t>
                      </a:r>
                    </a:p>
                  </a:txBody>
                  <a:tcPr marL="8424" marR="8424" marT="8424" marB="0" anchor="b">
                    <a:lnB w="12700" cap="flat" cmpd="sng" algn="ctr">
                      <a:solidFill>
                        <a:srgbClr val="FFFFFF"/>
                      </a:solidFill>
                      <a:prstDash val="solid"/>
                      <a:round/>
                      <a:headEnd type="none" w="med" len="med"/>
                      <a:tailEnd type="none" w="med" len="med"/>
                    </a:lnB>
                  </a:tcPr>
                </a:tc>
              </a:tr>
              <a:tr h="237024">
                <a:tc>
                  <a:txBody>
                    <a:bodyPr/>
                    <a:lstStyle/>
                    <a:p>
                      <a:pPr algn="l" fontAlgn="b"/>
                      <a:r>
                        <a:rPr lang="en-US" dirty="0"/>
                        <a:t>N</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smtClean="0"/>
                        <a:t>2,317</a:t>
                      </a:r>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en-US" dirty="0"/>
                        <a:t>165</a:t>
                      </a:r>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endParaRPr lang="en-US" dirty="0"/>
                    </a:p>
                  </a:txBody>
                  <a:tcPr marL="8424" marR="8424" marT="8424" marB="0" anchor="b">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409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8334000" cy="584584"/>
          </a:xfrm>
        </p:spPr>
        <p:txBody>
          <a:bodyPr>
            <a:normAutofit fontScale="90000"/>
          </a:bodyPr>
          <a:lstStyle/>
          <a:p>
            <a:r>
              <a:rPr lang="en-US" dirty="0">
                <a:solidFill>
                  <a:srgbClr val="116E8A"/>
                </a:solidFill>
              </a:rPr>
              <a:t>Should we be concerned about </a:t>
            </a:r>
            <a:r>
              <a:rPr lang="en-US" dirty="0" smtClean="0">
                <a:solidFill>
                  <a:srgbClr val="116E8A"/>
                </a:solidFill>
              </a:rPr>
              <a:t>low trust levels?</a:t>
            </a:r>
            <a:endParaRPr lang="en-US" dirty="0">
              <a:solidFill>
                <a:srgbClr val="116E8A"/>
              </a:solidFill>
            </a:endParaRPr>
          </a:p>
        </p:txBody>
      </p:sp>
      <p:sp>
        <p:nvSpPr>
          <p:cNvPr id="3" name="Tijdelijke aanduiding voor inhoud 2"/>
          <p:cNvSpPr>
            <a:spLocks noGrp="1"/>
          </p:cNvSpPr>
          <p:nvPr>
            <p:ph idx="1"/>
          </p:nvPr>
        </p:nvSpPr>
        <p:spPr>
          <a:xfrm>
            <a:off x="395536" y="1052736"/>
            <a:ext cx="8478016" cy="4999286"/>
          </a:xfrm>
        </p:spPr>
        <p:txBody>
          <a:bodyPr>
            <a:normAutofit/>
          </a:bodyPr>
          <a:lstStyle/>
          <a:p>
            <a:pPr marL="0" indent="0">
              <a:lnSpc>
                <a:spcPct val="150000"/>
              </a:lnSpc>
              <a:buNone/>
            </a:pPr>
            <a:endParaRPr lang="en-US" sz="1800" dirty="0" smtClean="0">
              <a:latin typeface="Segoe Print" charset="0"/>
              <a:ea typeface="Segoe Print" charset="0"/>
              <a:cs typeface="Segoe Print" charset="0"/>
            </a:endParaRPr>
          </a:p>
          <a:p>
            <a:pPr marL="0" indent="0">
              <a:lnSpc>
                <a:spcPct val="150000"/>
              </a:lnSpc>
              <a:buNone/>
            </a:pPr>
            <a:endParaRPr lang="en-US" sz="1800" dirty="0" smtClean="0">
              <a:latin typeface="Segoe Print" charset="0"/>
              <a:ea typeface="Segoe Print" charset="0"/>
              <a:cs typeface="Segoe Print" charset="0"/>
            </a:endParaRPr>
          </a:p>
          <a:p>
            <a:pPr marL="0" indent="0">
              <a:lnSpc>
                <a:spcPct val="150000"/>
              </a:lnSpc>
              <a:buNone/>
            </a:pPr>
            <a:r>
              <a:rPr lang="en-US" altLang="en-US" sz="1800" i="1" dirty="0" smtClean="0">
                <a:latin typeface="Segoe Print" charset="0"/>
                <a:ea typeface="Segoe Print" charset="0"/>
                <a:cs typeface="Segoe Print" charset="0"/>
              </a:rPr>
              <a:t>“</a:t>
            </a:r>
            <a:r>
              <a:rPr lang="en-US" altLang="ja-JP" sz="1800" i="1" dirty="0">
                <a:latin typeface="Segoe Print" charset="0"/>
                <a:ea typeface="Segoe Print" charset="0"/>
                <a:cs typeface="Segoe Print" charset="0"/>
              </a:rPr>
              <a:t>le </a:t>
            </a:r>
            <a:r>
              <a:rPr lang="en-US" altLang="ja-JP" sz="1800" i="1" dirty="0" err="1">
                <a:latin typeface="Segoe Print" charset="0"/>
                <a:ea typeface="Segoe Print" charset="0"/>
                <a:cs typeface="Segoe Print" charset="0"/>
              </a:rPr>
              <a:t>peuple</a:t>
            </a:r>
            <a:r>
              <a:rPr lang="en-US" altLang="ja-JP" sz="1800" i="1" dirty="0">
                <a:latin typeface="Segoe Print" charset="0"/>
                <a:ea typeface="Segoe Print" charset="0"/>
                <a:cs typeface="Segoe Print" charset="0"/>
              </a:rPr>
              <a:t> ne </a:t>
            </a:r>
            <a:r>
              <a:rPr lang="en-US" altLang="ja-JP" sz="1800" i="1" dirty="0" err="1">
                <a:latin typeface="Segoe Print" charset="0"/>
                <a:ea typeface="Segoe Print" charset="0"/>
                <a:cs typeface="Segoe Print" charset="0"/>
              </a:rPr>
              <a:t>peut</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rester</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libre</a:t>
            </a:r>
            <a:r>
              <a:rPr lang="en-US" altLang="ja-JP" sz="1800" i="1" dirty="0">
                <a:latin typeface="Segoe Print" charset="0"/>
                <a:ea typeface="Segoe Print" charset="0"/>
                <a:cs typeface="Segoe Print" charset="0"/>
              </a:rPr>
              <a:t> et commandant </a:t>
            </a:r>
            <a:r>
              <a:rPr lang="en-US" altLang="ja-JP" sz="1800" i="1" dirty="0" err="1">
                <a:latin typeface="Segoe Print" charset="0"/>
                <a:ea typeface="Segoe Print" charset="0"/>
                <a:cs typeface="Segoe Print" charset="0"/>
              </a:rPr>
              <a:t>que</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s</a:t>
            </a:r>
            <a:r>
              <a:rPr lang="en-US" altLang="en-US" sz="1800" i="1" dirty="0" err="1">
                <a:latin typeface="Segoe Print" charset="0"/>
                <a:ea typeface="Segoe Print" charset="0"/>
                <a:cs typeface="Segoe Print" charset="0"/>
              </a:rPr>
              <a:t>’</a:t>
            </a:r>
            <a:r>
              <a:rPr lang="en-US" altLang="ja-JP" sz="1800" i="1" dirty="0" err="1">
                <a:latin typeface="Segoe Print" charset="0"/>
                <a:ea typeface="Segoe Print" charset="0"/>
                <a:cs typeface="Segoe Print" charset="0"/>
              </a:rPr>
              <a:t>il</a:t>
            </a:r>
            <a:r>
              <a:rPr lang="en-US" altLang="ja-JP" sz="1800" i="1" dirty="0">
                <a:latin typeface="Segoe Print" charset="0"/>
                <a:ea typeface="Segoe Print" charset="0"/>
                <a:cs typeface="Segoe Print" charset="0"/>
              </a:rPr>
              <a:t> dispose </a:t>
            </a:r>
            <a:r>
              <a:rPr lang="en-US" altLang="ja-JP" sz="1800" i="1" dirty="0" err="1">
                <a:latin typeface="Segoe Print" charset="0"/>
                <a:ea typeface="Segoe Print" charset="0"/>
                <a:cs typeface="Segoe Print" charset="0"/>
              </a:rPr>
              <a:t>d</a:t>
            </a:r>
            <a:r>
              <a:rPr lang="en-US" altLang="en-US" sz="1800" i="1" dirty="0" err="1">
                <a:latin typeface="Segoe Print" charset="0"/>
                <a:ea typeface="Segoe Print" charset="0"/>
                <a:cs typeface="Segoe Print" charset="0"/>
              </a:rPr>
              <a:t>’</a:t>
            </a:r>
            <a:r>
              <a:rPr lang="en-US" altLang="ja-JP" sz="1800" i="1" dirty="0" err="1">
                <a:latin typeface="Segoe Print" charset="0"/>
                <a:ea typeface="Segoe Print" charset="0"/>
                <a:cs typeface="Segoe Print" charset="0"/>
              </a:rPr>
              <a:t>une</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sorte</a:t>
            </a:r>
            <a:r>
              <a:rPr lang="en-US" altLang="ja-JP" sz="1800" i="1" dirty="0">
                <a:latin typeface="Segoe Print" charset="0"/>
                <a:ea typeface="Segoe Print" charset="0"/>
                <a:cs typeface="Segoe Print" charset="0"/>
              </a:rPr>
              <a:t> de </a:t>
            </a:r>
            <a:r>
              <a:rPr lang="en-US" altLang="en-US" sz="1800" i="1" dirty="0">
                <a:latin typeface="Segoe Print" charset="0"/>
                <a:ea typeface="Segoe Print" charset="0"/>
                <a:cs typeface="Segoe Print" charset="0"/>
              </a:rPr>
              <a:t>‘</a:t>
            </a:r>
            <a:r>
              <a:rPr lang="en-US" altLang="ja-JP" sz="1800" i="1" dirty="0" err="1">
                <a:latin typeface="Segoe Print" charset="0"/>
                <a:ea typeface="Segoe Print" charset="0"/>
                <a:cs typeface="Segoe Print" charset="0"/>
              </a:rPr>
              <a:t>réserve</a:t>
            </a:r>
            <a:r>
              <a:rPr lang="en-US" altLang="ja-JP" sz="1800" i="1" dirty="0">
                <a:latin typeface="Segoe Print" charset="0"/>
                <a:ea typeface="Segoe Print" charset="0"/>
                <a:cs typeface="Segoe Print" charset="0"/>
              </a:rPr>
              <a:t> de </a:t>
            </a:r>
            <a:r>
              <a:rPr lang="en-US" altLang="ja-JP" sz="1800" i="1" dirty="0" err="1">
                <a:latin typeface="Segoe Print" charset="0"/>
                <a:ea typeface="Segoe Print" charset="0"/>
                <a:cs typeface="Segoe Print" charset="0"/>
              </a:rPr>
              <a:t>défiance</a:t>
            </a:r>
            <a:r>
              <a:rPr lang="en-US" altLang="en-US" sz="1800" i="1" dirty="0">
                <a:latin typeface="Segoe Print" charset="0"/>
                <a:ea typeface="Segoe Print" charset="0"/>
                <a:cs typeface="Segoe Print" charset="0"/>
              </a:rPr>
              <a:t>’</a:t>
            </a:r>
            <a:r>
              <a:rPr lang="en-US" altLang="ja-JP" sz="1800" i="1" dirty="0">
                <a:latin typeface="Segoe Print" charset="0"/>
                <a:ea typeface="Segoe Print" charset="0"/>
                <a:cs typeface="Segoe Print" charset="0"/>
              </a:rPr>
              <a:t>, pour </a:t>
            </a:r>
            <a:r>
              <a:rPr lang="en-US" altLang="ja-JP" sz="1800" i="1" dirty="0" err="1">
                <a:latin typeface="Segoe Print" charset="0"/>
                <a:ea typeface="Segoe Print" charset="0"/>
                <a:cs typeface="Segoe Print" charset="0"/>
              </a:rPr>
              <a:t>s</a:t>
            </a:r>
            <a:r>
              <a:rPr lang="en-US" altLang="en-US" sz="1800" i="1" dirty="0" err="1">
                <a:latin typeface="Segoe Print" charset="0"/>
                <a:ea typeface="Segoe Print" charset="0"/>
                <a:cs typeface="Segoe Print" charset="0"/>
              </a:rPr>
              <a:t>’</a:t>
            </a:r>
            <a:r>
              <a:rPr lang="en-US" altLang="ja-JP" sz="1800" i="1" dirty="0" err="1">
                <a:latin typeface="Segoe Print" charset="0"/>
                <a:ea typeface="Segoe Print" charset="0"/>
                <a:cs typeface="Segoe Print" charset="0"/>
              </a:rPr>
              <a:t>opposer</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si</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nécessaire</a:t>
            </a:r>
            <a:r>
              <a:rPr lang="en-US" altLang="ja-JP" sz="1800" i="1" dirty="0">
                <a:latin typeface="Segoe Print" charset="0"/>
                <a:ea typeface="Segoe Print" charset="0"/>
                <a:cs typeface="Segoe Print" charset="0"/>
              </a:rPr>
              <a:t> au </a:t>
            </a:r>
            <a:r>
              <a:rPr lang="en-US" altLang="ja-JP" sz="1800" i="1" dirty="0" err="1">
                <a:latin typeface="Segoe Print" charset="0"/>
                <a:ea typeface="Segoe Print" charset="0"/>
                <a:cs typeface="Segoe Print" charset="0"/>
              </a:rPr>
              <a:t>pouvoir</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qu</a:t>
            </a:r>
            <a:r>
              <a:rPr lang="en-US" altLang="en-US" sz="1800" i="1" dirty="0" err="1">
                <a:latin typeface="Segoe Print" charset="0"/>
                <a:ea typeface="Segoe Print" charset="0"/>
                <a:cs typeface="Segoe Print" charset="0"/>
              </a:rPr>
              <a:t>’</a:t>
            </a:r>
            <a:r>
              <a:rPr lang="en-US" altLang="ja-JP" sz="1800" i="1" dirty="0" err="1">
                <a:latin typeface="Segoe Print" charset="0"/>
                <a:ea typeface="Segoe Print" charset="0"/>
                <a:cs typeface="Segoe Print" charset="0"/>
              </a:rPr>
              <a:t>il</a:t>
            </a:r>
            <a:r>
              <a:rPr lang="en-US" altLang="ja-JP" sz="1800" i="1" dirty="0">
                <a:latin typeface="Segoe Print" charset="0"/>
                <a:ea typeface="Segoe Print" charset="0"/>
                <a:cs typeface="Segoe Print" charset="0"/>
              </a:rPr>
              <a:t> a </a:t>
            </a:r>
            <a:r>
              <a:rPr lang="en-US" altLang="ja-JP" sz="1800" i="1" dirty="0" err="1">
                <a:latin typeface="Segoe Print" charset="0"/>
                <a:ea typeface="Segoe Print" charset="0"/>
                <a:cs typeface="Segoe Print" charset="0"/>
              </a:rPr>
              <a:t>lui</a:t>
            </a:r>
            <a:r>
              <a:rPr lang="en-US" altLang="ja-JP" sz="1800" b="1" i="1" dirty="0" err="1">
                <a:latin typeface="Segoe Print" charset="0"/>
                <a:ea typeface="Segoe Print" charset="0"/>
                <a:cs typeface="Segoe Print" charset="0"/>
              </a:rPr>
              <a:t>-</a:t>
            </a:r>
            <a:r>
              <a:rPr lang="en-US" altLang="ja-JP" sz="1800" i="1" dirty="0" err="1">
                <a:latin typeface="Segoe Print" charset="0"/>
                <a:ea typeface="Segoe Print" charset="0"/>
                <a:cs typeface="Segoe Print" charset="0"/>
              </a:rPr>
              <a:t>même</a:t>
            </a:r>
            <a:r>
              <a:rPr lang="en-US" altLang="ja-JP" sz="1800" i="1" dirty="0">
                <a:latin typeface="Segoe Print" charset="0"/>
                <a:ea typeface="Segoe Print" charset="0"/>
                <a:cs typeface="Segoe Print" charset="0"/>
              </a:rPr>
              <a:t> </a:t>
            </a:r>
            <a:r>
              <a:rPr lang="en-US" altLang="ja-JP" sz="1800" i="1" dirty="0" err="1">
                <a:latin typeface="Segoe Print" charset="0"/>
                <a:ea typeface="Segoe Print" charset="0"/>
                <a:cs typeface="Segoe Print" charset="0"/>
              </a:rPr>
              <a:t>consacré</a:t>
            </a:r>
            <a:r>
              <a:rPr lang="en-US" altLang="en-US" sz="1800" i="1" dirty="0">
                <a:latin typeface="Segoe Print" charset="0"/>
                <a:ea typeface="Segoe Print" charset="0"/>
                <a:cs typeface="Segoe Print" charset="0"/>
              </a:rPr>
              <a:t>’</a:t>
            </a:r>
            <a:r>
              <a:rPr lang="en-US" altLang="ja-JP" sz="1800" dirty="0">
                <a:latin typeface="Segoe Print" charset="0"/>
                <a:ea typeface="Segoe Print" charset="0"/>
                <a:cs typeface="Segoe Print" charset="0"/>
              </a:rPr>
              <a:t> </a:t>
            </a:r>
            <a:r>
              <a:rPr lang="en-US" altLang="ja-JP" dirty="0">
                <a:ea typeface="ＭＳ Ｐゴシック" charset="-128"/>
              </a:rPr>
              <a:t>(</a:t>
            </a:r>
            <a:r>
              <a:rPr lang="en-US" altLang="ja-JP" dirty="0" err="1">
                <a:ea typeface="ＭＳ Ｐゴシック" charset="-128"/>
              </a:rPr>
              <a:t>Rosanvallon</a:t>
            </a:r>
            <a:r>
              <a:rPr lang="en-US" altLang="ja-JP" dirty="0">
                <a:ea typeface="ＭＳ Ｐゴシック" charset="-128"/>
              </a:rPr>
              <a:t> 2006, p. 126</a:t>
            </a:r>
            <a:r>
              <a:rPr lang="en-US" altLang="ja-JP" dirty="0" smtClean="0">
                <a:ea typeface="ＭＳ Ｐゴシック" charset="-128"/>
              </a:rPr>
              <a:t>).</a:t>
            </a:r>
          </a:p>
          <a:p>
            <a:pPr marL="0" indent="0">
              <a:lnSpc>
                <a:spcPct val="150000"/>
              </a:lnSpc>
              <a:buNone/>
            </a:pPr>
            <a:endParaRPr lang="en-US" altLang="ja-JP" dirty="0" smtClean="0">
              <a:ea typeface="ＭＳ Ｐゴシック" charset="-128"/>
            </a:endParaRPr>
          </a:p>
          <a:p>
            <a:pPr marL="0" indent="0">
              <a:lnSpc>
                <a:spcPct val="150000"/>
              </a:lnSpc>
              <a:buNone/>
            </a:pPr>
            <a:endParaRPr lang="en-US" altLang="ja-JP" dirty="0">
              <a:ea typeface="ＭＳ Ｐゴシック" charset="-128"/>
            </a:endParaRPr>
          </a:p>
          <a:p>
            <a:pPr marL="0" indent="0">
              <a:buNone/>
            </a:pPr>
            <a:r>
              <a:rPr lang="en-US" sz="2000" dirty="0"/>
              <a:t>Critical citizens (Norris </a:t>
            </a:r>
            <a:r>
              <a:rPr lang="en-US" sz="2000" dirty="0" smtClean="0"/>
              <a:t>1999), Vigilance </a:t>
            </a:r>
            <a:r>
              <a:rPr lang="en-US" sz="2000" dirty="0"/>
              <a:t>(</a:t>
            </a:r>
            <a:r>
              <a:rPr lang="en-US" sz="2000" dirty="0" err="1"/>
              <a:t>Rosanvallon</a:t>
            </a:r>
            <a:r>
              <a:rPr lang="en-US" sz="2000" dirty="0"/>
              <a:t> 2006</a:t>
            </a:r>
            <a:r>
              <a:rPr lang="en-US" sz="2000" dirty="0" smtClean="0"/>
              <a:t>), </a:t>
            </a:r>
            <a:endParaRPr lang="en-US" sz="2000" dirty="0"/>
          </a:p>
          <a:p>
            <a:pPr marL="0" indent="0">
              <a:buNone/>
            </a:pPr>
            <a:r>
              <a:rPr lang="en-US" sz="2000" dirty="0"/>
              <a:t>Dissatisfied democrats (Norris 2011</a:t>
            </a:r>
            <a:r>
              <a:rPr lang="en-US" sz="2000" dirty="0" smtClean="0"/>
              <a:t>), Assertive </a:t>
            </a:r>
            <a:r>
              <a:rPr lang="en-US" sz="2000" dirty="0"/>
              <a:t>citizens (Dalton &amp; </a:t>
            </a:r>
            <a:r>
              <a:rPr lang="en-US" sz="2000" dirty="0" err="1"/>
              <a:t>Welzel</a:t>
            </a:r>
            <a:r>
              <a:rPr lang="en-US" sz="2000" dirty="0"/>
              <a:t> 2014</a:t>
            </a:r>
            <a:r>
              <a:rPr lang="en-US" sz="2000" dirty="0" smtClean="0"/>
              <a:t>).</a:t>
            </a:r>
            <a:endParaRPr lang="en-US" sz="2000" dirty="0"/>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82269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274638"/>
            <a:ext cx="8507412" cy="850106"/>
          </a:xfrm>
        </p:spPr>
        <p:txBody>
          <a:bodyPr>
            <a:normAutofit/>
          </a:bodyPr>
          <a:lstStyle/>
          <a:p>
            <a:pPr eaLnBrk="1" fontAlgn="auto" hangingPunct="1">
              <a:spcAft>
                <a:spcPts val="0"/>
              </a:spcAft>
              <a:defRPr/>
            </a:pPr>
            <a:r>
              <a:rPr lang="nl-BE" sz="4000" dirty="0" smtClean="0">
                <a:solidFill>
                  <a:srgbClr val="116E8A"/>
                </a:solidFill>
                <a:ea typeface="+mj-ea"/>
                <a:cs typeface="+mj-cs"/>
              </a:rPr>
              <a:t>Vigilance, not trust</a:t>
            </a:r>
            <a:endParaRPr lang="en-US" sz="4000" dirty="0">
              <a:solidFill>
                <a:srgbClr val="116E8A"/>
              </a:solidFill>
              <a:ea typeface="+mj-ea"/>
              <a:cs typeface="+mj-cs"/>
            </a:endParaRPr>
          </a:p>
        </p:txBody>
      </p:sp>
      <p:sp>
        <p:nvSpPr>
          <p:cNvPr id="11267" name="Rectangle 3"/>
          <p:cNvSpPr>
            <a:spLocks noGrp="1" noChangeArrowheads="1"/>
          </p:cNvSpPr>
          <p:nvPr>
            <p:ph type="body" sz="half" idx="1"/>
          </p:nvPr>
        </p:nvSpPr>
        <p:spPr>
          <a:xfrm>
            <a:off x="395536" y="1600200"/>
            <a:ext cx="8515350" cy="3484984"/>
          </a:xfrm>
        </p:spPr>
        <p:txBody>
          <a:bodyPr>
            <a:noAutofit/>
          </a:bodyPr>
          <a:lstStyle/>
          <a:p>
            <a:pPr marL="0" indent="0" eaLnBrk="1" hangingPunct="1">
              <a:lnSpc>
                <a:spcPct val="80000"/>
              </a:lnSpc>
              <a:buFont typeface="Wingdings" charset="2"/>
              <a:buNone/>
            </a:pPr>
            <a:r>
              <a:rPr lang="nl-BE" altLang="en-US" sz="2200" dirty="0" smtClean="0">
                <a:ea typeface="ＭＳ Ｐゴシック" charset="-128"/>
              </a:rPr>
              <a:t>Democracy is based on distrust towards power</a:t>
            </a:r>
            <a:endParaRPr lang="nl-BE" altLang="en-US" sz="2200" dirty="0">
              <a:ea typeface="ＭＳ Ｐゴシック" charset="-128"/>
            </a:endParaRPr>
          </a:p>
          <a:p>
            <a:pPr marL="0" indent="0" eaLnBrk="1" hangingPunct="1">
              <a:buFont typeface="Wingdings" charset="2"/>
              <a:buNone/>
            </a:pPr>
            <a:endParaRPr lang="en-US" altLang="en-US" sz="1000" dirty="0">
              <a:ea typeface="ＭＳ Ｐゴシック" charset="-128"/>
            </a:endParaRPr>
          </a:p>
          <a:p>
            <a:pPr marL="0" indent="0" eaLnBrk="1" hangingPunct="1">
              <a:buFont typeface="Wingdings" charset="2"/>
              <a:buNone/>
            </a:pPr>
            <a:endParaRPr lang="en-US" altLang="en-US" sz="1000" dirty="0">
              <a:ea typeface="ＭＳ Ｐゴシック" charset="-128"/>
            </a:endParaRPr>
          </a:p>
          <a:p>
            <a:pPr marL="0" indent="0" eaLnBrk="1" hangingPunct="1">
              <a:buFont typeface="Wingdings" charset="2"/>
              <a:buNone/>
            </a:pPr>
            <a:endParaRPr lang="en-US" altLang="en-US" sz="1000" dirty="0">
              <a:ea typeface="ＭＳ Ｐゴシック" charset="-128"/>
            </a:endParaRPr>
          </a:p>
          <a:p>
            <a:pPr marL="0" indent="0" eaLnBrk="1" hangingPunct="1">
              <a:buFont typeface="Wingdings" charset="2"/>
              <a:buNone/>
            </a:pPr>
            <a:endParaRPr lang="en-US" altLang="en-US" sz="1000" dirty="0">
              <a:ea typeface="ＭＳ Ｐゴシック" charset="-128"/>
            </a:endParaRPr>
          </a:p>
          <a:p>
            <a:pPr marL="0" indent="0" eaLnBrk="1" hangingPunct="1">
              <a:buFont typeface="Wingdings" charset="2"/>
              <a:buNone/>
            </a:pPr>
            <a:endParaRPr lang="en-US" altLang="en-US" sz="1000" dirty="0">
              <a:ea typeface="ＭＳ Ｐゴシック" charset="-128"/>
            </a:endParaRPr>
          </a:p>
          <a:p>
            <a:pPr marL="0" indent="0" eaLnBrk="1" hangingPunct="1">
              <a:lnSpc>
                <a:spcPct val="80000"/>
              </a:lnSpc>
              <a:buFont typeface="Wingdings" charset="2"/>
              <a:buNone/>
            </a:pPr>
            <a:endParaRPr lang="nl-BE" altLang="en-US" sz="2200" dirty="0">
              <a:ea typeface="ＭＳ Ｐゴシック" charset="-128"/>
            </a:endParaRPr>
          </a:p>
          <a:p>
            <a:pPr marL="0" indent="0" eaLnBrk="1" hangingPunct="1">
              <a:lnSpc>
                <a:spcPct val="80000"/>
              </a:lnSpc>
              <a:buFont typeface="Wingdings" charset="2"/>
              <a:buNone/>
            </a:pPr>
            <a:endParaRPr lang="nl-BE" altLang="en-US" sz="1000" dirty="0">
              <a:ea typeface="ＭＳ Ｐゴシック" charset="-128"/>
            </a:endParaRPr>
          </a:p>
          <a:p>
            <a:pPr marL="0" indent="0" eaLnBrk="1" hangingPunct="1">
              <a:lnSpc>
                <a:spcPct val="80000"/>
              </a:lnSpc>
              <a:buFont typeface="Wingdings" charset="2"/>
              <a:buNone/>
            </a:pPr>
            <a:endParaRPr lang="nl-BE" altLang="en-US" sz="2200" dirty="0">
              <a:ea typeface="ＭＳ Ｐゴシック" charset="-128"/>
            </a:endParaRPr>
          </a:p>
          <a:p>
            <a:pPr marL="0" indent="0" eaLnBrk="1" hangingPunct="1">
              <a:lnSpc>
                <a:spcPct val="80000"/>
              </a:lnSpc>
              <a:buFont typeface="Wingdings" charset="2"/>
              <a:buNone/>
            </a:pPr>
            <a:endParaRPr lang="nl-BE" altLang="en-US" sz="2200" dirty="0">
              <a:ea typeface="ＭＳ Ｐゴシック" charset="-128"/>
            </a:endParaRPr>
          </a:p>
          <a:p>
            <a:pPr marL="0" indent="0" eaLnBrk="1" hangingPunct="1">
              <a:lnSpc>
                <a:spcPct val="80000"/>
              </a:lnSpc>
              <a:buFont typeface="Wingdings" charset="2"/>
              <a:buNone/>
            </a:pPr>
            <a:endParaRPr lang="nl-BE" altLang="en-US" sz="2200" dirty="0">
              <a:ea typeface="ＭＳ Ｐゴシック" charset="-128"/>
            </a:endParaRPr>
          </a:p>
          <a:p>
            <a:pPr marL="0" indent="0" eaLnBrk="1" hangingPunct="1">
              <a:lnSpc>
                <a:spcPct val="80000"/>
              </a:lnSpc>
              <a:buFont typeface="Wingdings" charset="2"/>
              <a:buNone/>
            </a:pPr>
            <a:r>
              <a:rPr lang="nl-BE" altLang="en-US" sz="2200" dirty="0" smtClean="0">
                <a:ea typeface="ＭＳ Ｐゴシック" charset="-128"/>
              </a:rPr>
              <a:t>     Elected</a:t>
            </a:r>
            <a:endParaRPr lang="nl-BE" altLang="en-US" sz="2200" dirty="0">
              <a:ea typeface="ＭＳ Ｐゴシック" charset="-128"/>
            </a:endParaRPr>
          </a:p>
          <a:p>
            <a:pPr marL="0" indent="0" eaLnBrk="1" hangingPunct="1">
              <a:lnSpc>
                <a:spcPct val="80000"/>
              </a:lnSpc>
              <a:buFont typeface="Wingdings" charset="2"/>
              <a:buNone/>
            </a:pPr>
            <a:r>
              <a:rPr lang="nl-BE" altLang="en-US" sz="2200" dirty="0">
                <a:ea typeface="ＭＳ Ｐゴシック" charset="-128"/>
              </a:rPr>
              <a:t>	</a:t>
            </a:r>
          </a:p>
        </p:txBody>
      </p:sp>
      <p:pic>
        <p:nvPicPr>
          <p:cNvPr id="317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29475" y="0"/>
            <a:ext cx="1914525" cy="1471613"/>
          </a:xfrm>
          <a:noFill/>
        </p:spPr>
      </p:pic>
      <p:sp>
        <p:nvSpPr>
          <p:cNvPr id="5" name="Rechthoek 4"/>
          <p:cNvSpPr/>
          <p:nvPr/>
        </p:nvSpPr>
        <p:spPr>
          <a:xfrm>
            <a:off x="506413" y="2290763"/>
            <a:ext cx="3455987" cy="208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800" dirty="0" smtClean="0"/>
              <a:t>Political system= democratic institutions</a:t>
            </a:r>
            <a:endParaRPr lang="nl-BE" sz="2800" dirty="0"/>
          </a:p>
        </p:txBody>
      </p:sp>
      <p:sp>
        <p:nvSpPr>
          <p:cNvPr id="6" name="Rechthoek 4"/>
          <p:cNvSpPr/>
          <p:nvPr/>
        </p:nvSpPr>
        <p:spPr>
          <a:xfrm>
            <a:off x="5118100" y="2290763"/>
            <a:ext cx="3455988"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nl-BE" altLang="en-US" sz="2800">
                <a:solidFill>
                  <a:srgbClr val="FFFFFF"/>
                </a:solidFill>
                <a:latin typeface="Georgia" charset="0"/>
              </a:rPr>
              <a:t>Contre-démocratie</a:t>
            </a:r>
            <a:endParaRPr lang="en-US" altLang="en-US" sz="2800">
              <a:solidFill>
                <a:srgbClr val="FFFFFF"/>
              </a:solidFill>
              <a:latin typeface="Georgia" charset="0"/>
            </a:endParaRPr>
          </a:p>
        </p:txBody>
      </p:sp>
      <p:sp>
        <p:nvSpPr>
          <p:cNvPr id="7" name="Rechthoek 4"/>
          <p:cNvSpPr/>
          <p:nvPr/>
        </p:nvSpPr>
        <p:spPr>
          <a:xfrm>
            <a:off x="279400" y="2241550"/>
            <a:ext cx="8667750" cy="2373313"/>
          </a:xfrm>
          <a:prstGeom prst="rect">
            <a:avLst/>
          </a:prstGeom>
          <a:noFill/>
          <a:ln w="5715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2800" dirty="0"/>
          </a:p>
        </p:txBody>
      </p:sp>
      <p:sp>
        <p:nvSpPr>
          <p:cNvPr id="2" name="Rectangle 1"/>
          <p:cNvSpPr/>
          <p:nvPr/>
        </p:nvSpPr>
        <p:spPr>
          <a:xfrm>
            <a:off x="65286" y="5284607"/>
            <a:ext cx="8881864" cy="757130"/>
          </a:xfrm>
          <a:prstGeom prst="rect">
            <a:avLst/>
          </a:prstGeom>
        </p:spPr>
        <p:txBody>
          <a:bodyPr wrap="square">
            <a:spAutoFit/>
          </a:bodyPr>
          <a:lstStyle/>
          <a:p>
            <a:pPr>
              <a:lnSpc>
                <a:spcPct val="120000"/>
              </a:lnSpc>
            </a:pPr>
            <a:r>
              <a:rPr lang="en-US" dirty="0" smtClean="0"/>
              <a:t>Role actors e.g. citizens</a:t>
            </a:r>
            <a:r>
              <a:rPr lang="en-US" dirty="0"/>
              <a:t>,</a:t>
            </a:r>
            <a:r>
              <a:rPr lang="nl-BE" altLang="en-US" dirty="0">
                <a:ea typeface="ＭＳ Ｐゴシック" charset="-128"/>
              </a:rPr>
              <a:t> new social </a:t>
            </a:r>
            <a:r>
              <a:rPr lang="nl-BE" altLang="en-US" dirty="0" smtClean="0">
                <a:ea typeface="ＭＳ Ｐゴシック" charset="-128"/>
              </a:rPr>
              <a:t>movements, media</a:t>
            </a:r>
            <a:r>
              <a:rPr lang="nl-BE" altLang="en-US" dirty="0">
                <a:ea typeface="ＭＳ Ｐゴシック" charset="-128"/>
              </a:rPr>
              <a:t>, </a:t>
            </a:r>
            <a:r>
              <a:rPr lang="nl-BE" altLang="en-US" dirty="0" smtClean="0">
                <a:ea typeface="ＭＳ Ｐゴシック" charset="-128"/>
              </a:rPr>
              <a:t>internet: Surveillance </a:t>
            </a:r>
            <a:r>
              <a:rPr lang="nl-BE" altLang="en-US" dirty="0">
                <a:ea typeface="ＭＳ Ｐゴシック" charset="-128"/>
              </a:rPr>
              <a:t>(monitor, evaluate, announce), Peuple-veto (Negative role), </a:t>
            </a:r>
            <a:r>
              <a:rPr lang="nl-BE" altLang="en-US" dirty="0" smtClean="0">
                <a:ea typeface="ＭＳ Ｐゴシック" charset="-128"/>
              </a:rPr>
              <a:t>Peuple-juge</a:t>
            </a:r>
            <a:endParaRPr lang="nl-BE" altLang="en-US" dirty="0">
              <a:ea typeface="ＭＳ Ｐゴシック" charset="-128"/>
            </a:endParaRPr>
          </a:p>
        </p:txBody>
      </p:sp>
      <p:sp>
        <p:nvSpPr>
          <p:cNvPr id="3" name="TextBox 2"/>
          <p:cNvSpPr txBox="1"/>
          <p:nvPr/>
        </p:nvSpPr>
        <p:spPr>
          <a:xfrm>
            <a:off x="65286" y="6342149"/>
            <a:ext cx="2031325" cy="369332"/>
          </a:xfrm>
          <a:prstGeom prst="rect">
            <a:avLst/>
          </a:prstGeom>
          <a:noFill/>
        </p:spPr>
        <p:txBody>
          <a:bodyPr wrap="none" rtlCol="0">
            <a:spAutoFit/>
          </a:bodyPr>
          <a:lstStyle/>
          <a:p>
            <a:r>
              <a:rPr lang="en-US" dirty="0" err="1" smtClean="0"/>
              <a:t>Rosanvallon</a:t>
            </a:r>
            <a:r>
              <a:rPr lang="en-US" dirty="0" smtClean="0"/>
              <a:t> 2006</a:t>
            </a:r>
            <a:endParaRPr lang="en-US" dirty="0"/>
          </a:p>
        </p:txBody>
      </p:sp>
    </p:spTree>
    <p:extLst>
      <p:ext uri="{BB962C8B-B14F-4D97-AF65-F5344CB8AC3E}">
        <p14:creationId xmlns:p14="http://schemas.microsoft.com/office/powerpoint/2010/main" val="1043883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404813"/>
            <a:ext cx="8655050" cy="647700"/>
          </a:xfrm>
        </p:spPr>
        <p:txBody>
          <a:bodyPr>
            <a:noAutofit/>
          </a:bodyPr>
          <a:lstStyle/>
          <a:p>
            <a:pPr eaLnBrk="1" fontAlgn="auto" hangingPunct="1">
              <a:spcAft>
                <a:spcPts val="0"/>
              </a:spcAft>
              <a:defRPr/>
            </a:pPr>
            <a:r>
              <a:rPr lang="nl-BE" sz="3200" dirty="0" smtClean="0">
                <a:solidFill>
                  <a:srgbClr val="116E8A"/>
                </a:solidFill>
                <a:latin typeface="+mn-lt"/>
                <a:ea typeface="+mj-ea"/>
                <a:cs typeface="+mj-cs"/>
              </a:rPr>
              <a:t>No, </a:t>
            </a:r>
            <a:r>
              <a:rPr lang="nl-BE" sz="3200" dirty="0" smtClean="0">
                <a:solidFill>
                  <a:srgbClr val="116E8A"/>
                </a:solidFill>
                <a:latin typeface="+mn-lt"/>
                <a:cs typeface="+mj-cs"/>
              </a:rPr>
              <a:t>t</a:t>
            </a:r>
            <a:r>
              <a:rPr lang="nl-BE" sz="3200" dirty="0" smtClean="0">
                <a:solidFill>
                  <a:srgbClr val="116E8A"/>
                </a:solidFill>
                <a:latin typeface="+mn-lt"/>
                <a:ea typeface="+mj-ea"/>
                <a:cs typeface="+mj-cs"/>
              </a:rPr>
              <a:t>rust</a:t>
            </a:r>
            <a:endParaRPr lang="en-US" sz="3200" dirty="0">
              <a:solidFill>
                <a:srgbClr val="116E8A"/>
              </a:solidFill>
              <a:latin typeface="+mn-lt"/>
              <a:ea typeface="+mj-ea"/>
              <a:cs typeface="+mj-cs"/>
            </a:endParaRPr>
          </a:p>
        </p:txBody>
      </p:sp>
      <p:sp>
        <p:nvSpPr>
          <p:cNvPr id="11267" name="Rectangle 3"/>
          <p:cNvSpPr>
            <a:spLocks noGrp="1" noChangeArrowheads="1"/>
          </p:cNvSpPr>
          <p:nvPr>
            <p:ph type="body" sz="half" idx="1"/>
          </p:nvPr>
        </p:nvSpPr>
        <p:spPr>
          <a:xfrm>
            <a:off x="468313" y="1700213"/>
            <a:ext cx="8515350" cy="1657350"/>
          </a:xfrm>
        </p:spPr>
        <p:txBody>
          <a:bodyPr>
            <a:normAutofit/>
          </a:bodyPr>
          <a:lstStyle/>
          <a:p>
            <a:pPr marL="0" indent="0" eaLnBrk="1" fontAlgn="auto" hangingPunct="1">
              <a:spcAft>
                <a:spcPts val="0"/>
              </a:spcAft>
              <a:buFont typeface="Wingdings"/>
              <a:buNone/>
              <a:defRPr/>
            </a:pPr>
            <a:r>
              <a:rPr lang="nl-BE" dirty="0" smtClean="0">
                <a:ea typeface="+mn-ea"/>
                <a:cs typeface="+mn-cs"/>
              </a:rPr>
              <a:t>Classical work: trust critical resource (e.g. part civic culture Almond &amp; Verba, 1963)</a:t>
            </a:r>
          </a:p>
          <a:p>
            <a:pPr marL="0" indent="0" eaLnBrk="1" fontAlgn="auto" hangingPunct="1">
              <a:spcAft>
                <a:spcPts val="0"/>
              </a:spcAft>
              <a:buFont typeface="Wingdings"/>
              <a:buNone/>
              <a:defRPr/>
            </a:pPr>
            <a:endParaRPr lang="nl-BE" dirty="0" smtClean="0">
              <a:ea typeface="+mn-ea"/>
              <a:cs typeface="+mn-cs"/>
            </a:endParaRPr>
          </a:p>
          <a:p>
            <a:pPr marL="0" indent="0" eaLnBrk="1" fontAlgn="auto" hangingPunct="1">
              <a:spcAft>
                <a:spcPts val="0"/>
              </a:spcAft>
              <a:buFont typeface="Wingdings"/>
              <a:buNone/>
              <a:defRPr/>
            </a:pPr>
            <a:r>
              <a:rPr lang="nl-BE" dirty="0" smtClean="0">
                <a:ea typeface="+mn-ea"/>
                <a:cs typeface="+mn-cs"/>
              </a:rPr>
              <a:t>David Easton (1965): dominant framework</a:t>
            </a: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274320" indent="-274320" eaLnBrk="1" fontAlgn="auto" hangingPunct="1">
              <a:spcAft>
                <a:spcPts val="0"/>
              </a:spcAft>
              <a:buFontTx/>
              <a:buChar char="-"/>
              <a:defRPr/>
            </a:pPr>
            <a:endParaRPr lang="nl-BE" dirty="0" smtClean="0">
              <a:ea typeface="+mn-ea"/>
              <a:cs typeface="+mn-cs"/>
            </a:endParaRPr>
          </a:p>
          <a:p>
            <a:pPr marL="0" indent="0" eaLnBrk="1" fontAlgn="auto" hangingPunct="1">
              <a:spcAft>
                <a:spcPts val="0"/>
              </a:spcAft>
              <a:buFont typeface="Wingdings"/>
              <a:buNone/>
              <a:defRPr/>
            </a:pPr>
            <a:endParaRPr lang="nl-BE" b="1" dirty="0" smtClean="0">
              <a:ea typeface="+mn-ea"/>
              <a:cs typeface="+mn-cs"/>
            </a:endParaRPr>
          </a:p>
        </p:txBody>
      </p:sp>
      <p:sp>
        <p:nvSpPr>
          <p:cNvPr id="7" name="Tekstvak 12"/>
          <p:cNvSpPr txBox="1"/>
          <p:nvPr/>
        </p:nvSpPr>
        <p:spPr>
          <a:xfrm>
            <a:off x="6470650" y="4005263"/>
            <a:ext cx="2405063" cy="1200150"/>
          </a:xfrm>
          <a:prstGeom prst="rect">
            <a:avLst/>
          </a:prstGeom>
          <a:noFill/>
        </p:spPr>
        <p:txBody>
          <a:bodyPr>
            <a:spAutoFit/>
          </a:bodyPr>
          <a:lstStyle/>
          <a:p>
            <a:pPr algn="ctr">
              <a:defRPr/>
            </a:pPr>
            <a:r>
              <a:rPr lang="nl-BE" sz="2400" b="1" dirty="0" smtClean="0">
                <a:latin typeface="+mn-lt"/>
                <a:ea typeface="+mn-ea"/>
              </a:rPr>
              <a:t>Decisions</a:t>
            </a:r>
            <a:endParaRPr lang="nl-BE" sz="2400" b="1" dirty="0">
              <a:latin typeface="+mn-lt"/>
              <a:ea typeface="+mn-ea"/>
            </a:endParaRPr>
          </a:p>
          <a:p>
            <a:pPr algn="ctr">
              <a:defRPr/>
            </a:pPr>
            <a:endParaRPr lang="nl-BE" sz="2400" b="1" dirty="0">
              <a:latin typeface="+mn-lt"/>
              <a:ea typeface="+mn-ea"/>
            </a:endParaRPr>
          </a:p>
          <a:p>
            <a:pPr>
              <a:defRPr/>
            </a:pPr>
            <a:r>
              <a:rPr lang="nl-BE" sz="2400" b="1" dirty="0" smtClean="0">
                <a:latin typeface="+mn-lt"/>
                <a:ea typeface="+mn-ea"/>
              </a:rPr>
              <a:t>Actions</a:t>
            </a:r>
            <a:endParaRPr lang="en-US" sz="2400" b="1" dirty="0">
              <a:latin typeface="+mn-lt"/>
              <a:ea typeface="+mn-ea"/>
            </a:endParaRPr>
          </a:p>
        </p:txBody>
      </p:sp>
      <p:sp>
        <p:nvSpPr>
          <p:cNvPr id="8" name="Rectangle 3"/>
          <p:cNvSpPr txBox="1">
            <a:spLocks noChangeArrowheads="1"/>
          </p:cNvSpPr>
          <p:nvPr/>
        </p:nvSpPr>
        <p:spPr>
          <a:xfrm>
            <a:off x="422275" y="1773238"/>
            <a:ext cx="8748713" cy="5761037"/>
          </a:xfrm>
          <a:prstGeom prst="rect">
            <a:avLst/>
          </a:prstGeom>
        </p:spPr>
        <p:txBody>
          <a:bodyPr/>
          <a:lstStyle/>
          <a:p>
            <a:pPr>
              <a:spcBef>
                <a:spcPct val="20000"/>
              </a:spcBef>
              <a:defRPr/>
            </a:pPr>
            <a:endParaRPr lang="en-GB" sz="2500" i="1" dirty="0">
              <a:latin typeface="+mn-lt"/>
              <a:ea typeface="+mn-ea"/>
            </a:endParaRPr>
          </a:p>
        </p:txBody>
      </p:sp>
      <p:sp>
        <p:nvSpPr>
          <p:cNvPr id="9" name="Rechthoek 4"/>
          <p:cNvSpPr/>
          <p:nvPr/>
        </p:nvSpPr>
        <p:spPr>
          <a:xfrm>
            <a:off x="2941638" y="3644900"/>
            <a:ext cx="3455987" cy="208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800" dirty="0" smtClean="0"/>
              <a:t>Political system</a:t>
            </a:r>
            <a:endParaRPr lang="en-US" sz="2800" dirty="0"/>
          </a:p>
        </p:txBody>
      </p:sp>
      <p:sp>
        <p:nvSpPr>
          <p:cNvPr id="10" name="PIJL-RECHTS 5"/>
          <p:cNvSpPr/>
          <p:nvPr/>
        </p:nvSpPr>
        <p:spPr>
          <a:xfrm>
            <a:off x="1212850" y="4005263"/>
            <a:ext cx="16462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JL-RECHTS 6"/>
          <p:cNvSpPr/>
          <p:nvPr/>
        </p:nvSpPr>
        <p:spPr>
          <a:xfrm>
            <a:off x="1212850" y="5086350"/>
            <a:ext cx="16462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IJL-RECHTS 7"/>
          <p:cNvSpPr/>
          <p:nvPr/>
        </p:nvSpPr>
        <p:spPr>
          <a:xfrm>
            <a:off x="6470650" y="4510088"/>
            <a:ext cx="164465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kstvak 10"/>
          <p:cNvSpPr txBox="1"/>
          <p:nvPr/>
        </p:nvSpPr>
        <p:spPr>
          <a:xfrm>
            <a:off x="1141413" y="3543300"/>
            <a:ext cx="1728787" cy="461963"/>
          </a:xfrm>
          <a:prstGeom prst="rect">
            <a:avLst/>
          </a:prstGeom>
          <a:noFill/>
        </p:spPr>
        <p:txBody>
          <a:bodyPr>
            <a:spAutoFit/>
          </a:bodyPr>
          <a:lstStyle/>
          <a:p>
            <a:pPr algn="ctr">
              <a:defRPr/>
            </a:pPr>
            <a:r>
              <a:rPr lang="nl-BE" sz="2400" b="1" dirty="0" smtClean="0">
                <a:latin typeface="+mn-lt"/>
                <a:ea typeface="+mn-ea"/>
              </a:rPr>
              <a:t>Demands</a:t>
            </a:r>
            <a:endParaRPr lang="en-US" sz="2400" b="1" dirty="0">
              <a:latin typeface="+mn-lt"/>
              <a:ea typeface="+mn-ea"/>
            </a:endParaRPr>
          </a:p>
        </p:txBody>
      </p:sp>
      <p:sp>
        <p:nvSpPr>
          <p:cNvPr id="14" name="Tekstvak 11"/>
          <p:cNvSpPr txBox="1"/>
          <p:nvPr/>
        </p:nvSpPr>
        <p:spPr>
          <a:xfrm>
            <a:off x="1141413" y="4652963"/>
            <a:ext cx="1728787" cy="461962"/>
          </a:xfrm>
          <a:prstGeom prst="rect">
            <a:avLst/>
          </a:prstGeom>
          <a:noFill/>
        </p:spPr>
        <p:txBody>
          <a:bodyPr>
            <a:spAutoFit/>
          </a:bodyPr>
          <a:lstStyle/>
          <a:p>
            <a:pPr algn="ctr">
              <a:defRPr/>
            </a:pPr>
            <a:r>
              <a:rPr lang="nl-BE" sz="2400" b="1" dirty="0" smtClean="0">
                <a:latin typeface="+mn-lt"/>
                <a:ea typeface="+mn-ea"/>
              </a:rPr>
              <a:t>Support</a:t>
            </a:r>
            <a:endParaRPr lang="en-US" sz="2400" b="1" dirty="0">
              <a:latin typeface="+mn-lt"/>
              <a:ea typeface="+mn-ea"/>
            </a:endParaRPr>
          </a:p>
        </p:txBody>
      </p:sp>
      <p:sp>
        <p:nvSpPr>
          <p:cNvPr id="15" name="PIJL-RECHTS 13"/>
          <p:cNvSpPr/>
          <p:nvPr/>
        </p:nvSpPr>
        <p:spPr>
          <a:xfrm>
            <a:off x="6470650" y="4437063"/>
            <a:ext cx="1646238"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5312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074" y="-203597"/>
            <a:ext cx="8229600" cy="849313"/>
          </a:xfrm>
        </p:spPr>
        <p:txBody>
          <a:bodyPr>
            <a:normAutofit/>
          </a:bodyPr>
          <a:lstStyle/>
          <a:p>
            <a:pPr eaLnBrk="1" hangingPunct="1"/>
            <a:r>
              <a:rPr lang="en-US" altLang="en-US" dirty="0">
                <a:solidFill>
                  <a:srgbClr val="116E8A"/>
                </a:solidFill>
                <a:ea typeface="ＭＳ Ｐゴシック" charset="-128"/>
              </a:rPr>
              <a:t>Test Easton </a:t>
            </a:r>
            <a:r>
              <a:rPr lang="en-US" altLang="en-US" dirty="0" smtClean="0">
                <a:solidFill>
                  <a:srgbClr val="116E8A"/>
                </a:solidFill>
                <a:ea typeface="ＭＳ Ｐゴシック" charset="-128"/>
              </a:rPr>
              <a:t>framework</a:t>
            </a:r>
            <a:endParaRPr lang="en-US" altLang="en-US" dirty="0">
              <a:solidFill>
                <a:srgbClr val="116E8A"/>
              </a:solidFill>
              <a:ea typeface="ＭＳ Ｐゴシック" charset="-128"/>
            </a:endParaRPr>
          </a:p>
        </p:txBody>
      </p:sp>
      <p:sp>
        <p:nvSpPr>
          <p:cNvPr id="38915" name="Text Placeholder 2"/>
          <p:cNvSpPr>
            <a:spLocks noGrp="1"/>
          </p:cNvSpPr>
          <p:nvPr>
            <p:ph type="body" sz="half" idx="1"/>
          </p:nvPr>
        </p:nvSpPr>
        <p:spPr>
          <a:xfrm>
            <a:off x="468074" y="908720"/>
            <a:ext cx="8291513" cy="4423221"/>
          </a:xfrm>
        </p:spPr>
        <p:txBody>
          <a:bodyPr/>
          <a:lstStyle/>
          <a:p>
            <a:pPr marL="0" indent="0" eaLnBrk="1" hangingPunct="1">
              <a:buFont typeface="Wingdings 2" charset="2"/>
              <a:buNone/>
            </a:pPr>
            <a:r>
              <a:rPr lang="en-US" altLang="en-US" sz="2000" dirty="0">
                <a:solidFill>
                  <a:srgbClr val="000000"/>
                </a:solidFill>
                <a:ea typeface="ＭＳ Ｐゴシック" charset="-128"/>
              </a:rPr>
              <a:t>Data: </a:t>
            </a:r>
            <a:r>
              <a:rPr lang="en-US" altLang="en-US" sz="2000" dirty="0" smtClean="0">
                <a:ea typeface="ＭＳ Ｐゴシック" charset="-128"/>
                <a:hlinkClick r:id="rId2"/>
              </a:rPr>
              <a:t>http</a:t>
            </a:r>
            <a:r>
              <a:rPr lang="en-US" altLang="en-US" sz="2000" dirty="0">
                <a:ea typeface="ＭＳ Ｐゴシック" charset="-128"/>
                <a:hlinkClick r:id="rId2"/>
              </a:rPr>
              <a:t>://www.europeanvaluesstudy.eu</a:t>
            </a:r>
            <a:endParaRPr lang="en-US" altLang="en-US" sz="2000" dirty="0">
              <a:ea typeface="ＭＳ Ｐゴシック" charset="-128"/>
            </a:endParaRPr>
          </a:p>
        </p:txBody>
      </p:sp>
      <p:pic>
        <p:nvPicPr>
          <p:cNvPr id="38916" name="Picture 3" descr="Schermafbeelding 2015-10-14 om 18.45.20.png"/>
          <p:cNvPicPr>
            <a:picLocks noChangeAspect="1"/>
          </p:cNvPicPr>
          <p:nvPr/>
        </p:nvPicPr>
        <p:blipFill>
          <a:blip r:embed="rId3">
            <a:extLst>
              <a:ext uri="{28A0092B-C50C-407E-A947-70E740481C1C}">
                <a14:useLocalDpi xmlns:a14="http://schemas.microsoft.com/office/drawing/2010/main" val="0"/>
              </a:ext>
            </a:extLst>
          </a:blip>
          <a:srcRect t="59340"/>
          <a:stretch>
            <a:fillRect/>
          </a:stretch>
        </p:blipFill>
        <p:spPr bwMode="auto">
          <a:xfrm>
            <a:off x="119471" y="1412776"/>
            <a:ext cx="74295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504" y="6358320"/>
            <a:ext cx="3412088" cy="369332"/>
          </a:xfrm>
          <a:prstGeom prst="rect">
            <a:avLst/>
          </a:prstGeom>
        </p:spPr>
        <p:txBody>
          <a:bodyPr wrap="none">
            <a:spAutoFit/>
          </a:bodyPr>
          <a:lstStyle/>
          <a:p>
            <a:r>
              <a:rPr lang="en-US" altLang="en-US" dirty="0">
                <a:ea typeface="ＭＳ Ｐゴシック" charset="-128"/>
              </a:rPr>
              <a:t>(</a:t>
            </a:r>
            <a:r>
              <a:rPr lang="en-US" altLang="en-US" dirty="0" err="1">
                <a:ea typeface="ＭＳ Ｐゴシック" charset="-128"/>
              </a:rPr>
              <a:t>Marien</a:t>
            </a:r>
            <a:r>
              <a:rPr lang="en-US" altLang="en-US" dirty="0">
                <a:ea typeface="ＭＳ Ｐゴシック" charset="-128"/>
              </a:rPr>
              <a:t> &amp; </a:t>
            </a:r>
            <a:r>
              <a:rPr lang="en-US" altLang="en-US" dirty="0" err="1">
                <a:ea typeface="ＭＳ Ｐゴシック" charset="-128"/>
              </a:rPr>
              <a:t>Hooghe</a:t>
            </a:r>
            <a:r>
              <a:rPr lang="en-US" altLang="en-US" dirty="0">
                <a:ea typeface="ＭＳ Ｐゴシック" charset="-128"/>
              </a:rPr>
              <a:t>, 2011 EJPR)</a:t>
            </a:r>
            <a:endParaRPr lang="en-US" dirty="0"/>
          </a:p>
        </p:txBody>
      </p:sp>
      <p:pic>
        <p:nvPicPr>
          <p:cNvPr id="6" name="Picture 15" descr="Schermafbeelding 2015-10-14 om 18.45.20.png"/>
          <p:cNvPicPr>
            <a:picLocks noChangeAspect="1"/>
          </p:cNvPicPr>
          <p:nvPr/>
        </p:nvPicPr>
        <p:blipFill>
          <a:blip r:embed="rId3">
            <a:extLst>
              <a:ext uri="{28A0092B-C50C-407E-A947-70E740481C1C}">
                <a14:useLocalDpi xmlns:a14="http://schemas.microsoft.com/office/drawing/2010/main" val="0"/>
              </a:ext>
            </a:extLst>
          </a:blip>
          <a:srcRect t="8687" b="43994"/>
          <a:stretch>
            <a:fillRect/>
          </a:stretch>
        </p:blipFill>
        <p:spPr bwMode="auto">
          <a:xfrm>
            <a:off x="410150" y="3742636"/>
            <a:ext cx="6826146" cy="257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069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5" descr="Schermafbeelding 2015-10-14 om 18.44.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472362"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34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02042"/>
            <a:ext cx="8334000" cy="584584"/>
          </a:xfrm>
        </p:spPr>
        <p:txBody>
          <a:bodyPr/>
          <a:lstStyle/>
          <a:p>
            <a:r>
              <a:rPr lang="en-US" dirty="0" smtClean="0">
                <a:solidFill>
                  <a:srgbClr val="116E8A"/>
                </a:solidFill>
              </a:rPr>
              <a:t>How can we address transformation?</a:t>
            </a:r>
            <a:endParaRPr lang="en-US" dirty="0">
              <a:solidFill>
                <a:srgbClr val="116E8A"/>
              </a:solidFill>
            </a:endParaRPr>
          </a:p>
        </p:txBody>
      </p:sp>
      <p:sp>
        <p:nvSpPr>
          <p:cNvPr id="3" name="Tijdelijke aanduiding voor inhoud 2"/>
          <p:cNvSpPr>
            <a:spLocks noGrp="1"/>
          </p:cNvSpPr>
          <p:nvPr>
            <p:ph idx="1"/>
          </p:nvPr>
        </p:nvSpPr>
        <p:spPr>
          <a:xfrm>
            <a:off x="251519" y="1424730"/>
            <a:ext cx="8622033" cy="4740574"/>
          </a:xfrm>
        </p:spPr>
        <p:txBody>
          <a:bodyPr>
            <a:normAutofit fontScale="92500" lnSpcReduction="10000"/>
          </a:bodyPr>
          <a:lstStyle/>
          <a:p>
            <a:pPr marL="0" indent="0">
              <a:lnSpc>
                <a:spcPct val="150000"/>
              </a:lnSpc>
              <a:buNone/>
            </a:pPr>
            <a:r>
              <a:rPr lang="fr-FR" dirty="0" err="1" smtClean="0"/>
              <a:t>Transform</a:t>
            </a:r>
            <a:r>
              <a:rPr lang="fr-FR" dirty="0" smtClean="0"/>
              <a:t> system</a:t>
            </a:r>
            <a:r>
              <a:rPr lang="fr-FR" dirty="0"/>
              <a:t> </a:t>
            </a:r>
            <a:r>
              <a:rPr lang="fr-FR" dirty="0" err="1" smtClean="0"/>
              <a:t>through</a:t>
            </a:r>
            <a:r>
              <a:rPr lang="fr-FR" dirty="0" smtClean="0"/>
              <a:t> </a:t>
            </a:r>
            <a:r>
              <a:rPr lang="fr-FR" dirty="0" err="1" smtClean="0"/>
              <a:t>democratic</a:t>
            </a:r>
            <a:r>
              <a:rPr lang="fr-FR" dirty="0" smtClean="0"/>
              <a:t> innovations? (</a:t>
            </a:r>
            <a:r>
              <a:rPr lang="fr-FR" dirty="0" err="1" smtClean="0"/>
              <a:t>e.g</a:t>
            </a:r>
            <a:r>
              <a:rPr lang="fr-FR" dirty="0" smtClean="0"/>
              <a:t>. Dalton &amp; </a:t>
            </a:r>
            <a:r>
              <a:rPr lang="fr-FR" dirty="0" err="1" smtClean="0"/>
              <a:t>Welzel</a:t>
            </a:r>
            <a:r>
              <a:rPr lang="fr-FR" dirty="0" smtClean="0"/>
              <a:t> 2014; Newton &amp; </a:t>
            </a:r>
            <a:r>
              <a:rPr lang="fr-FR" dirty="0" err="1" smtClean="0"/>
              <a:t>Geissel</a:t>
            </a:r>
            <a:r>
              <a:rPr lang="fr-FR" dirty="0" smtClean="0"/>
              <a:t> 2012; Smith 2009)</a:t>
            </a:r>
          </a:p>
          <a:p>
            <a:pPr marL="0" indent="0">
              <a:lnSpc>
                <a:spcPct val="150000"/>
              </a:lnSpc>
              <a:buNone/>
            </a:pPr>
            <a:endParaRPr lang="fr-FR" dirty="0" smtClean="0"/>
          </a:p>
          <a:p>
            <a:pPr marL="0" indent="0">
              <a:lnSpc>
                <a:spcPct val="150000"/>
              </a:lnSpc>
              <a:buNone/>
            </a:pPr>
            <a:r>
              <a:rPr lang="nl-NL" b="1" u="sng" dirty="0" err="1" smtClean="0"/>
              <a:t>Democratic</a:t>
            </a:r>
            <a:r>
              <a:rPr lang="nl-NL" b="1" u="sng" dirty="0" smtClean="0"/>
              <a:t> </a:t>
            </a:r>
            <a:r>
              <a:rPr lang="nl-NL" b="1" u="sng" dirty="0" err="1" smtClean="0"/>
              <a:t>innovations</a:t>
            </a:r>
            <a:r>
              <a:rPr lang="nl-NL" b="1" u="sng" dirty="0" smtClean="0"/>
              <a:t>: </a:t>
            </a:r>
            <a:r>
              <a:rPr lang="nl-NL" i="1" dirty="0" smtClean="0"/>
              <a:t>“</a:t>
            </a:r>
            <a:r>
              <a:rPr lang="nl-NL" i="1" dirty="0" err="1" smtClean="0"/>
              <a:t>institutions</a:t>
            </a:r>
            <a:r>
              <a:rPr lang="nl-NL" i="1" dirty="0" smtClean="0"/>
              <a:t> </a:t>
            </a:r>
            <a:r>
              <a:rPr lang="nl-NL" i="1" dirty="0" err="1"/>
              <a:t>that</a:t>
            </a:r>
            <a:r>
              <a:rPr lang="nl-NL" i="1" dirty="0"/>
              <a:t> have been </a:t>
            </a:r>
            <a:r>
              <a:rPr lang="nl-NL" i="1" dirty="0" err="1"/>
              <a:t>specifically</a:t>
            </a:r>
            <a:r>
              <a:rPr lang="nl-NL" i="1" dirty="0"/>
              <a:t> </a:t>
            </a:r>
            <a:r>
              <a:rPr lang="nl-NL" i="1" dirty="0" err="1"/>
              <a:t>designed</a:t>
            </a:r>
            <a:r>
              <a:rPr lang="nl-NL" i="1" dirty="0"/>
              <a:t> </a:t>
            </a:r>
            <a:r>
              <a:rPr lang="nl-NL" i="1" dirty="0" err="1"/>
              <a:t>to</a:t>
            </a:r>
            <a:r>
              <a:rPr lang="nl-NL" i="1" dirty="0"/>
              <a:t> </a:t>
            </a:r>
            <a:r>
              <a:rPr lang="nl-NL" i="1" dirty="0" err="1"/>
              <a:t>increase</a:t>
            </a:r>
            <a:r>
              <a:rPr lang="nl-NL" i="1" dirty="0"/>
              <a:t> </a:t>
            </a:r>
            <a:r>
              <a:rPr lang="nl-NL" i="1" dirty="0" err="1"/>
              <a:t>and</a:t>
            </a:r>
            <a:r>
              <a:rPr lang="nl-NL" i="1" dirty="0"/>
              <a:t> </a:t>
            </a:r>
            <a:r>
              <a:rPr lang="nl-NL" i="1" dirty="0" err="1"/>
              <a:t>deepen</a:t>
            </a:r>
            <a:r>
              <a:rPr lang="nl-NL" i="1" dirty="0"/>
              <a:t> </a:t>
            </a:r>
            <a:r>
              <a:rPr lang="nl-NL" i="1" dirty="0" err="1"/>
              <a:t>citizen</a:t>
            </a:r>
            <a:r>
              <a:rPr lang="nl-NL" i="1" dirty="0"/>
              <a:t> </a:t>
            </a:r>
            <a:r>
              <a:rPr lang="nl-NL" i="1" dirty="0" err="1"/>
              <a:t>participation</a:t>
            </a:r>
            <a:r>
              <a:rPr lang="nl-NL" i="1" dirty="0"/>
              <a:t> in </a:t>
            </a:r>
            <a:r>
              <a:rPr lang="nl-NL" i="1" dirty="0" err="1"/>
              <a:t>the</a:t>
            </a:r>
            <a:r>
              <a:rPr lang="nl-NL" i="1" dirty="0"/>
              <a:t> </a:t>
            </a:r>
            <a:r>
              <a:rPr lang="nl-NL" i="1" dirty="0" err="1"/>
              <a:t>political</a:t>
            </a:r>
            <a:r>
              <a:rPr lang="nl-NL" i="1" dirty="0"/>
              <a:t> </a:t>
            </a:r>
            <a:r>
              <a:rPr lang="nl-NL" i="1" dirty="0" err="1"/>
              <a:t>decision</a:t>
            </a:r>
            <a:r>
              <a:rPr lang="nl-NL" i="1" dirty="0"/>
              <a:t>-making </a:t>
            </a:r>
            <a:r>
              <a:rPr lang="nl-NL" i="1" dirty="0" err="1"/>
              <a:t>process</a:t>
            </a:r>
            <a:r>
              <a:rPr lang="nl-NL" i="1" dirty="0"/>
              <a:t>” </a:t>
            </a:r>
            <a:r>
              <a:rPr lang="nl-NL" dirty="0" smtClean="0"/>
              <a:t>(Smith 2009, p.1</a:t>
            </a:r>
            <a:r>
              <a:rPr lang="nl-NL" dirty="0"/>
              <a:t>)</a:t>
            </a:r>
          </a:p>
          <a:p>
            <a:pPr marL="0" indent="0">
              <a:lnSpc>
                <a:spcPct val="150000"/>
              </a:lnSpc>
              <a:buNone/>
            </a:pPr>
            <a:endParaRPr lang="fr-FR" dirty="0" smtClean="0"/>
          </a:p>
          <a:p>
            <a:pPr marL="0" indent="0">
              <a:lnSpc>
                <a:spcPct val="150000"/>
              </a:lnSpc>
              <a:buNone/>
            </a:pPr>
            <a:r>
              <a:rPr lang="fr-FR" dirty="0" smtClean="0"/>
              <a:t>Can </a:t>
            </a:r>
            <a:r>
              <a:rPr lang="fr-FR" dirty="0" err="1" smtClean="0"/>
              <a:t>they</a:t>
            </a:r>
            <a:r>
              <a:rPr lang="fr-FR" dirty="0" smtClean="0"/>
              <a:t> </a:t>
            </a:r>
            <a:r>
              <a:rPr lang="fr-FR" dirty="0" err="1" smtClean="0"/>
              <a:t>increase</a:t>
            </a:r>
            <a:r>
              <a:rPr lang="fr-FR" dirty="0" smtClean="0"/>
              <a:t> </a:t>
            </a:r>
            <a:r>
              <a:rPr lang="fr-FR" dirty="0" err="1" smtClean="0"/>
              <a:t>legitimacy</a:t>
            </a:r>
            <a:r>
              <a:rPr lang="fr-FR" dirty="0" smtClean="0"/>
              <a:t>? </a:t>
            </a:r>
            <a:r>
              <a:rPr lang="fr-FR" dirty="0"/>
              <a:t> </a:t>
            </a:r>
            <a:r>
              <a:rPr lang="fr-FR" dirty="0" err="1"/>
              <a:t>e</a:t>
            </a:r>
            <a:r>
              <a:rPr lang="fr-FR" dirty="0" err="1" smtClean="0"/>
              <a:t>.g</a:t>
            </a:r>
            <a:r>
              <a:rPr lang="fr-FR" dirty="0" smtClean="0"/>
              <a:t>. </a:t>
            </a:r>
            <a:r>
              <a:rPr lang="fr-FR" dirty="0" err="1" smtClean="0"/>
              <a:t>increase</a:t>
            </a:r>
            <a:r>
              <a:rPr lang="fr-FR" dirty="0" smtClean="0"/>
              <a:t> satisfaction </a:t>
            </a:r>
            <a:r>
              <a:rPr lang="fr-FR" dirty="0" err="1" smtClean="0"/>
              <a:t>with</a:t>
            </a:r>
            <a:r>
              <a:rPr lang="fr-FR" dirty="0" smtClean="0"/>
              <a:t> </a:t>
            </a:r>
            <a:r>
              <a:rPr lang="fr-FR" dirty="0" err="1" smtClean="0"/>
              <a:t>functioning</a:t>
            </a:r>
            <a:r>
              <a:rPr lang="fr-FR" dirty="0" smtClean="0"/>
              <a:t> </a:t>
            </a:r>
            <a:r>
              <a:rPr lang="fr-FR" dirty="0" err="1" smtClean="0"/>
              <a:t>democracy</a:t>
            </a:r>
            <a:r>
              <a:rPr lang="fr-FR" dirty="0" smtClean="0"/>
              <a:t>/trust?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9128"/>
            <a:ext cx="827584" cy="112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7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8334000" cy="584584"/>
          </a:xfrm>
        </p:spPr>
        <p:txBody>
          <a:bodyPr/>
          <a:lstStyle/>
          <a:p>
            <a:r>
              <a:rPr lang="en-US" dirty="0" smtClean="0">
                <a:solidFill>
                  <a:srgbClr val="116E8A"/>
                </a:solidFill>
              </a:rPr>
              <a:t>Outline talk</a:t>
            </a:r>
            <a:endParaRPr lang="en-US" dirty="0">
              <a:solidFill>
                <a:srgbClr val="116E8A"/>
              </a:solidFill>
            </a:endParaRPr>
          </a:p>
        </p:txBody>
      </p:sp>
      <p:sp>
        <p:nvSpPr>
          <p:cNvPr id="3" name="Tijdelijke aanduiding voor inhoud 2"/>
          <p:cNvSpPr>
            <a:spLocks noGrp="1"/>
          </p:cNvSpPr>
          <p:nvPr>
            <p:ph idx="1"/>
          </p:nvPr>
        </p:nvSpPr>
        <p:spPr>
          <a:xfrm>
            <a:off x="-510294" y="1340768"/>
            <a:ext cx="9402774" cy="4207198"/>
          </a:xfrm>
        </p:spPr>
        <p:txBody>
          <a:bodyPr>
            <a:normAutofit/>
          </a:bodyPr>
          <a:lstStyle/>
          <a:p>
            <a:pPr marL="1063625" indent="-342900">
              <a:lnSpc>
                <a:spcPct val="150000"/>
              </a:lnSpc>
              <a:buFontTx/>
              <a:buChar char="-"/>
            </a:pPr>
            <a:r>
              <a:rPr lang="en-US" dirty="0" smtClean="0"/>
              <a:t>Transformation of citizen political participation &amp; trust: trends</a:t>
            </a:r>
          </a:p>
          <a:p>
            <a:pPr marL="1063625" indent="-342900">
              <a:lnSpc>
                <a:spcPct val="150000"/>
              </a:lnSpc>
              <a:buFontTx/>
              <a:buChar char="-"/>
            </a:pPr>
            <a:r>
              <a:rPr lang="en-US" dirty="0" smtClean="0"/>
              <a:t>Why care about these trends?</a:t>
            </a:r>
          </a:p>
          <a:p>
            <a:pPr marL="1063625" indent="-342900">
              <a:lnSpc>
                <a:spcPct val="150000"/>
              </a:lnSpc>
              <a:buFontTx/>
              <a:buChar char="-"/>
            </a:pPr>
            <a:r>
              <a:rPr lang="en-US" dirty="0" smtClean="0"/>
              <a:t>How to address these transformations?</a:t>
            </a:r>
          </a:p>
          <a:p>
            <a:pPr marL="1063625" indent="-342900">
              <a:lnSpc>
                <a:spcPct val="150000"/>
              </a:lnSpc>
              <a:buFontTx/>
              <a:buChar char="-"/>
            </a:pPr>
            <a:endParaRPr lang="en-US" dirty="0" smtClean="0"/>
          </a:p>
        </p:txBody>
      </p:sp>
    </p:spTree>
    <p:extLst>
      <p:ext uri="{BB962C8B-B14F-4D97-AF65-F5344CB8AC3E}">
        <p14:creationId xmlns:p14="http://schemas.microsoft.com/office/powerpoint/2010/main" val="32359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334000" cy="900000"/>
          </a:xfrm>
        </p:spPr>
        <p:txBody>
          <a:bodyPr/>
          <a:lstStyle/>
          <a:p>
            <a:r>
              <a:rPr lang="en-US" dirty="0" smtClean="0">
                <a:solidFill>
                  <a:srgbClr val="116E8A"/>
                </a:solidFill>
              </a:rPr>
              <a:t>Democratic innovation as a solution?</a:t>
            </a:r>
            <a:endParaRPr lang="en-US" dirty="0">
              <a:solidFill>
                <a:srgbClr val="116E8A"/>
              </a:solidFill>
            </a:endParaRPr>
          </a:p>
        </p:txBody>
      </p:sp>
      <p:sp>
        <p:nvSpPr>
          <p:cNvPr id="3" name="Content Placeholder 2"/>
          <p:cNvSpPr>
            <a:spLocks noGrp="1"/>
          </p:cNvSpPr>
          <p:nvPr>
            <p:ph idx="1"/>
          </p:nvPr>
        </p:nvSpPr>
        <p:spPr/>
        <p:txBody>
          <a:bodyPr/>
          <a:lstStyle/>
          <a:p>
            <a:pPr marL="0" indent="0">
              <a:lnSpc>
                <a:spcPct val="150000"/>
              </a:lnSpc>
              <a:buNone/>
            </a:pPr>
            <a:r>
              <a:rPr lang="fr-FR" dirty="0" err="1"/>
              <a:t>Little</a:t>
            </a:r>
            <a:r>
              <a:rPr lang="fr-FR" dirty="0"/>
              <a:t> </a:t>
            </a:r>
            <a:r>
              <a:rPr lang="fr-FR" dirty="0" err="1"/>
              <a:t>is</a:t>
            </a:r>
            <a:r>
              <a:rPr lang="fr-FR" dirty="0"/>
              <a:t> </a:t>
            </a:r>
            <a:r>
              <a:rPr lang="fr-FR" dirty="0" err="1" smtClean="0"/>
              <a:t>known</a:t>
            </a:r>
            <a:endParaRPr lang="fr-FR" dirty="0" smtClean="0"/>
          </a:p>
          <a:p>
            <a:pPr marL="0" indent="0">
              <a:lnSpc>
                <a:spcPct val="150000"/>
              </a:lnSpc>
              <a:buNone/>
            </a:pPr>
            <a:endParaRPr lang="fr-FR" dirty="0" smtClean="0"/>
          </a:p>
          <a:p>
            <a:pPr marL="0" indent="0">
              <a:lnSpc>
                <a:spcPct val="150000"/>
              </a:lnSpc>
              <a:buNone/>
            </a:pPr>
            <a:r>
              <a:rPr lang="fr-FR" dirty="0" smtClean="0"/>
              <a:t>Mixed </a:t>
            </a:r>
            <a:r>
              <a:rPr lang="fr-FR" dirty="0" err="1" smtClean="0"/>
              <a:t>evidence</a:t>
            </a:r>
            <a:endParaRPr lang="fr-FR" dirty="0" smtClean="0"/>
          </a:p>
          <a:p>
            <a:pPr marL="0" indent="0">
              <a:lnSpc>
                <a:spcPct val="150000"/>
              </a:lnSpc>
              <a:buNone/>
            </a:pPr>
            <a:endParaRPr lang="fr-FR" dirty="0"/>
          </a:p>
          <a:p>
            <a:pPr marL="0" indent="0">
              <a:lnSpc>
                <a:spcPct val="150000"/>
              </a:lnSpc>
              <a:buNone/>
            </a:pPr>
            <a:r>
              <a:rPr lang="fr-FR" dirty="0" err="1" smtClean="0"/>
              <a:t>Methodological</a:t>
            </a:r>
            <a:r>
              <a:rPr lang="fr-FR" dirty="0" smtClean="0"/>
              <a:t> </a:t>
            </a:r>
            <a:r>
              <a:rPr lang="fr-FR" dirty="0" err="1" smtClean="0"/>
              <a:t>problems</a:t>
            </a:r>
            <a:r>
              <a:rPr lang="fr-FR" dirty="0" smtClean="0"/>
              <a:t>: how to asses causal </a:t>
            </a:r>
            <a:r>
              <a:rPr lang="fr-FR" dirty="0" err="1" smtClean="0"/>
              <a:t>effect</a:t>
            </a:r>
            <a:r>
              <a:rPr lang="fr-FR" dirty="0" smtClean="0"/>
              <a:t> and causal </a:t>
            </a:r>
            <a:r>
              <a:rPr lang="fr-FR" dirty="0" err="1" smtClean="0"/>
              <a:t>mechanism</a:t>
            </a:r>
            <a:r>
              <a:rPr lang="fr-FR" dirty="0" smtClean="0"/>
              <a:t>?</a:t>
            </a:r>
            <a:endParaRPr lang="fr-FR" dirty="0"/>
          </a:p>
          <a:p>
            <a:endParaRPr lang="en-US" dirty="0"/>
          </a:p>
        </p:txBody>
      </p:sp>
    </p:spTree>
    <p:extLst>
      <p:ext uri="{BB962C8B-B14F-4D97-AF65-F5344CB8AC3E}">
        <p14:creationId xmlns:p14="http://schemas.microsoft.com/office/powerpoint/2010/main" val="127648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7" y="200127"/>
            <a:ext cx="9036496" cy="656592"/>
          </a:xfrm>
        </p:spPr>
        <p:txBody>
          <a:bodyPr>
            <a:normAutofit/>
          </a:bodyPr>
          <a:lstStyle/>
          <a:p>
            <a:pPr marL="450850"/>
            <a:r>
              <a:rPr lang="de-DE" dirty="0" smtClean="0">
                <a:solidFill>
                  <a:srgbClr val="116E8A"/>
                </a:solidFill>
              </a:rPr>
              <a:t>New </a:t>
            </a:r>
            <a:r>
              <a:rPr lang="de-DE" dirty="0" err="1" smtClean="0">
                <a:solidFill>
                  <a:srgbClr val="116E8A"/>
                </a:solidFill>
              </a:rPr>
              <a:t>study</a:t>
            </a:r>
            <a:r>
              <a:rPr lang="de-DE" dirty="0" smtClean="0">
                <a:solidFill>
                  <a:srgbClr val="116E8A"/>
                </a:solidFill>
              </a:rPr>
              <a:t> </a:t>
            </a:r>
            <a:r>
              <a:rPr lang="de-DE" dirty="0" err="1" smtClean="0">
                <a:solidFill>
                  <a:srgbClr val="116E8A"/>
                </a:solidFill>
              </a:rPr>
              <a:t>with</a:t>
            </a:r>
            <a:r>
              <a:rPr lang="de-DE" dirty="0" smtClean="0">
                <a:solidFill>
                  <a:srgbClr val="116E8A"/>
                </a:solidFill>
              </a:rPr>
              <a:t> </a:t>
            </a:r>
            <a:r>
              <a:rPr lang="de-DE" dirty="0" err="1" smtClean="0">
                <a:solidFill>
                  <a:srgbClr val="116E8A"/>
                </a:solidFill>
              </a:rPr>
              <a:t>novel</a:t>
            </a:r>
            <a:r>
              <a:rPr lang="de-DE" dirty="0" smtClean="0">
                <a:solidFill>
                  <a:srgbClr val="116E8A"/>
                </a:solidFill>
              </a:rPr>
              <a:t> </a:t>
            </a:r>
            <a:r>
              <a:rPr lang="de-DE" dirty="0" err="1" smtClean="0">
                <a:solidFill>
                  <a:srgbClr val="116E8A"/>
                </a:solidFill>
              </a:rPr>
              <a:t>research</a:t>
            </a:r>
            <a:r>
              <a:rPr lang="de-DE" dirty="0" smtClean="0">
                <a:solidFill>
                  <a:srgbClr val="116E8A"/>
                </a:solidFill>
              </a:rPr>
              <a:t> </a:t>
            </a:r>
            <a:r>
              <a:rPr lang="de-DE" dirty="0">
                <a:solidFill>
                  <a:srgbClr val="116E8A"/>
                </a:solidFill>
              </a:rPr>
              <a:t>d</a:t>
            </a:r>
            <a:r>
              <a:rPr lang="de-DE" dirty="0" smtClean="0">
                <a:solidFill>
                  <a:srgbClr val="116E8A"/>
                </a:solidFill>
              </a:rPr>
              <a:t>esign</a:t>
            </a:r>
            <a:endParaRPr lang="en-US" dirty="0">
              <a:solidFill>
                <a:srgbClr val="116E8A"/>
              </a:solidFill>
            </a:endParaRPr>
          </a:p>
        </p:txBody>
      </p:sp>
      <p:sp>
        <p:nvSpPr>
          <p:cNvPr id="3" name="Tijdelijke aanduiding voor inhoud 2"/>
          <p:cNvSpPr>
            <a:spLocks noGrp="1"/>
          </p:cNvSpPr>
          <p:nvPr>
            <p:ph idx="1"/>
          </p:nvPr>
        </p:nvSpPr>
        <p:spPr>
          <a:xfrm>
            <a:off x="449213" y="1318248"/>
            <a:ext cx="8229600" cy="5040560"/>
          </a:xfrm>
        </p:spPr>
        <p:txBody>
          <a:bodyPr>
            <a:normAutofit/>
          </a:bodyPr>
          <a:lstStyle/>
          <a:p>
            <a:pPr marL="0" indent="0">
              <a:buNone/>
            </a:pPr>
            <a:r>
              <a:rPr lang="en-US" sz="2000" dirty="0" smtClean="0"/>
              <a:t>Random sample based on the city’s register of residents</a:t>
            </a:r>
          </a:p>
          <a:p>
            <a:pPr marL="0" indent="0">
              <a:buNone/>
            </a:pPr>
            <a:endParaRPr lang="en-US" dirty="0"/>
          </a:p>
          <a:p>
            <a:endParaRPr lang="en-US" dirty="0" smtClean="0"/>
          </a:p>
          <a:p>
            <a:endParaRPr lang="en-US" dirty="0"/>
          </a:p>
          <a:p>
            <a:endParaRPr lang="en-US" dirty="0" smtClean="0"/>
          </a:p>
          <a:p>
            <a:endParaRPr lang="en-US" dirty="0"/>
          </a:p>
          <a:p>
            <a:pPr marL="12700" indent="-12700">
              <a:lnSpc>
                <a:spcPct val="150000"/>
              </a:lnSpc>
              <a:buNone/>
            </a:pPr>
            <a:r>
              <a:rPr lang="en-US" sz="2000" dirty="0" smtClean="0"/>
              <a:t>1,049 consistent and correct respondents</a:t>
            </a:r>
          </a:p>
          <a:p>
            <a:pPr marL="0" indent="0">
              <a:lnSpc>
                <a:spcPct val="150000"/>
              </a:lnSpc>
              <a:buNone/>
            </a:pPr>
            <a:r>
              <a:rPr lang="en-US" sz="2000" b="1" dirty="0" smtClean="0"/>
              <a:t>Strengths:</a:t>
            </a:r>
          </a:p>
          <a:p>
            <a:pPr lvl="1">
              <a:lnSpc>
                <a:spcPct val="110000"/>
              </a:lnSpc>
              <a:buFontTx/>
              <a:buChar char="-"/>
            </a:pPr>
            <a:r>
              <a:rPr lang="en-US" sz="2000" dirty="0" smtClean="0"/>
              <a:t>Causality: panel data &amp; Comparison group</a:t>
            </a:r>
          </a:p>
          <a:p>
            <a:pPr lvl="1">
              <a:lnSpc>
                <a:spcPct val="110000"/>
              </a:lnSpc>
              <a:buFontTx/>
              <a:buChar char="-"/>
            </a:pPr>
            <a:r>
              <a:rPr lang="en-US" sz="2000" dirty="0" smtClean="0"/>
              <a:t>Ecological validity</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1267749760"/>
              </p:ext>
            </p:extLst>
          </p:nvPr>
        </p:nvGraphicFramePr>
        <p:xfrm>
          <a:off x="467544" y="1628800"/>
          <a:ext cx="7488832" cy="1233611"/>
        </p:xfrm>
        <a:graphic>
          <a:graphicData uri="http://schemas.openxmlformats.org/drawingml/2006/table">
            <a:tbl>
              <a:tblPr firstRow="1" bandRow="1">
                <a:tableStyleId>{F5AB1C69-6EDB-4FF4-983F-18BD219EF322}</a:tableStyleId>
              </a:tblPr>
              <a:tblGrid>
                <a:gridCol w="687750"/>
                <a:gridCol w="1910416"/>
                <a:gridCol w="1528333"/>
                <a:gridCol w="1375500"/>
                <a:gridCol w="1986833"/>
              </a:tblGrid>
              <a:tr h="369611">
                <a:tc>
                  <a:txBody>
                    <a:bodyPr/>
                    <a:lstStyle/>
                    <a:p>
                      <a:pPr algn="ctr"/>
                      <a:endParaRPr lang="en-US" dirty="0"/>
                    </a:p>
                  </a:txBody>
                  <a:tcPr>
                    <a:solidFill>
                      <a:schemeClr val="accent3">
                        <a:lumMod val="75000"/>
                      </a:schemeClr>
                    </a:solidFill>
                  </a:tcPr>
                </a:tc>
                <a:tc>
                  <a:txBody>
                    <a:bodyPr/>
                    <a:lstStyle/>
                    <a:p>
                      <a:pPr algn="ctr"/>
                      <a:r>
                        <a:rPr lang="de-DE" dirty="0" smtClean="0"/>
                        <a:t>Wave 1</a:t>
                      </a:r>
                      <a:endParaRPr lang="en-US" dirty="0"/>
                    </a:p>
                  </a:txBody>
                  <a:tcPr>
                    <a:solidFill>
                      <a:schemeClr val="accent3">
                        <a:lumMod val="75000"/>
                      </a:schemeClr>
                    </a:solidFill>
                  </a:tcPr>
                </a:tc>
                <a:tc gridSpan="2">
                  <a:txBody>
                    <a:bodyPr/>
                    <a:lstStyle/>
                    <a:p>
                      <a:pPr algn="ctr"/>
                      <a:r>
                        <a:rPr lang="de-DE" dirty="0" smtClean="0"/>
                        <a:t>Wave 2</a:t>
                      </a:r>
                      <a:endParaRPr lang="en-US" dirty="0"/>
                    </a:p>
                  </a:txBody>
                  <a:tcPr>
                    <a:solidFill>
                      <a:schemeClr val="accent3">
                        <a:lumMod val="75000"/>
                      </a:schemeClr>
                    </a:solidFill>
                  </a:tcPr>
                </a:tc>
                <a:tc hMerge="1">
                  <a:txBody>
                    <a:bodyPr/>
                    <a:lstStyle/>
                    <a:p>
                      <a:endParaRPr lang="en-US" dirty="0"/>
                    </a:p>
                  </a:txBody>
                  <a:tcPr/>
                </a:tc>
                <a:tc>
                  <a:txBody>
                    <a:bodyPr/>
                    <a:lstStyle/>
                    <a:p>
                      <a:pPr algn="ctr"/>
                      <a:r>
                        <a:rPr lang="de-DE" dirty="0" smtClean="0"/>
                        <a:t>Wave 3</a:t>
                      </a:r>
                      <a:endParaRPr lang="en-US" dirty="0"/>
                    </a:p>
                  </a:txBody>
                  <a:tcPr>
                    <a:solidFill>
                      <a:schemeClr val="accent3">
                        <a:lumMod val="75000"/>
                      </a:schemeClr>
                    </a:solidFill>
                  </a:tcPr>
                </a:tc>
              </a:tr>
              <a:tr h="432000">
                <a:tc>
                  <a:txBody>
                    <a:bodyPr/>
                    <a:lstStyle/>
                    <a:p>
                      <a:pPr algn="ctr"/>
                      <a:endParaRPr lang="en-US"/>
                    </a:p>
                  </a:txBody>
                  <a:tcPr/>
                </a:tc>
                <a:tc>
                  <a:txBody>
                    <a:bodyPr/>
                    <a:lstStyle/>
                    <a:p>
                      <a:pPr algn="ctr"/>
                      <a:r>
                        <a:rPr lang="de-DE" dirty="0" err="1" smtClean="0"/>
                        <a:t>Pre</a:t>
                      </a:r>
                      <a:r>
                        <a:rPr lang="de-DE" dirty="0" smtClean="0"/>
                        <a:t>-Test</a:t>
                      </a:r>
                      <a:endParaRPr lang="en-US" dirty="0"/>
                    </a:p>
                  </a:txBody>
                  <a:tcPr/>
                </a:tc>
                <a:tc>
                  <a:txBody>
                    <a:bodyPr/>
                    <a:lstStyle/>
                    <a:p>
                      <a:pPr algn="ctr"/>
                      <a:r>
                        <a:rPr lang="de-DE" b="1" dirty="0" smtClean="0"/>
                        <a:t>Referendum</a:t>
                      </a:r>
                      <a:endParaRPr lang="en-US" b="1" dirty="0"/>
                    </a:p>
                  </a:txBody>
                  <a:tcPr/>
                </a:tc>
                <a:tc>
                  <a:txBody>
                    <a:bodyPr/>
                    <a:lstStyle/>
                    <a:p>
                      <a:pPr algn="ctr"/>
                      <a:r>
                        <a:rPr lang="de-DE" dirty="0" smtClean="0"/>
                        <a:t>Post-Test</a:t>
                      </a:r>
                      <a:r>
                        <a:rPr lang="de-DE" baseline="0" dirty="0" smtClean="0"/>
                        <a:t> 1</a:t>
                      </a:r>
                      <a:endParaRPr lang="en-US" dirty="0"/>
                    </a:p>
                  </a:txBody>
                  <a:tcPr/>
                </a:tc>
                <a:tc>
                  <a:txBody>
                    <a:bodyPr/>
                    <a:lstStyle/>
                    <a:p>
                      <a:pPr algn="ctr"/>
                      <a:r>
                        <a:rPr lang="de-DE" dirty="0" smtClean="0"/>
                        <a:t>Post-Test</a:t>
                      </a:r>
                      <a:r>
                        <a:rPr lang="de-DE" baseline="0" dirty="0" smtClean="0"/>
                        <a:t> 2</a:t>
                      </a:r>
                    </a:p>
                  </a:txBody>
                  <a:tcPr/>
                </a:tc>
              </a:tr>
              <a:tr h="432000">
                <a:tc>
                  <a:txBody>
                    <a:bodyPr/>
                    <a:lstStyle/>
                    <a:p>
                      <a:pPr algn="ctr"/>
                      <a:r>
                        <a:rPr lang="de-DE" dirty="0" smtClean="0"/>
                        <a:t>TG</a:t>
                      </a:r>
                      <a:endParaRPr lang="en-US" dirty="0"/>
                    </a:p>
                  </a:txBody>
                  <a:tcPr/>
                </a:tc>
                <a:tc>
                  <a:txBody>
                    <a:bodyPr/>
                    <a:lstStyle/>
                    <a:p>
                      <a:pPr algn="ctr"/>
                      <a:r>
                        <a:rPr lang="de-DE" dirty="0" smtClean="0"/>
                        <a:t>O</a:t>
                      </a:r>
                      <a:r>
                        <a:rPr lang="de-DE" baseline="-25000" dirty="0" smtClean="0"/>
                        <a:t>1</a:t>
                      </a:r>
                      <a:endParaRPr lang="en-US" dirty="0"/>
                    </a:p>
                  </a:txBody>
                  <a:tcPr/>
                </a:tc>
                <a:tc>
                  <a:txBody>
                    <a:bodyPr/>
                    <a:lstStyle/>
                    <a:p>
                      <a:pPr algn="ctr"/>
                      <a:r>
                        <a:rPr lang="de-DE" dirty="0" smtClean="0"/>
                        <a:t>X</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O</a:t>
                      </a:r>
                      <a:r>
                        <a:rPr lang="de-DE" baseline="-25000"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O</a:t>
                      </a:r>
                      <a:r>
                        <a:rPr lang="de-DE" baseline="-25000" dirty="0" smtClean="0"/>
                        <a:t>3</a:t>
                      </a:r>
                      <a:endParaRPr lang="en-US"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3190610"/>
              </p:ext>
            </p:extLst>
          </p:nvPr>
        </p:nvGraphicFramePr>
        <p:xfrm>
          <a:off x="485875" y="2862411"/>
          <a:ext cx="7488832" cy="864000"/>
        </p:xfrm>
        <a:graphic>
          <a:graphicData uri="http://schemas.openxmlformats.org/drawingml/2006/table">
            <a:tbl>
              <a:tblPr firstRow="1" bandRow="1">
                <a:tableStyleId>{F5AB1C69-6EDB-4FF4-983F-18BD219EF322}</a:tableStyleId>
              </a:tblPr>
              <a:tblGrid>
                <a:gridCol w="687750"/>
                <a:gridCol w="1910416"/>
                <a:gridCol w="1528333"/>
                <a:gridCol w="1375500"/>
                <a:gridCol w="1986833"/>
              </a:tblGrid>
              <a:tr h="432000">
                <a:tc>
                  <a:txBody>
                    <a:bodyPr/>
                    <a:lstStyle/>
                    <a:p>
                      <a:pPr marL="0" algn="ctr" defTabSz="914400" rtl="0" eaLnBrk="1" latinLnBrk="0" hangingPunct="1"/>
                      <a:r>
                        <a:rPr lang="de-DE" sz="1800" b="0" kern="1200" dirty="0" smtClean="0">
                          <a:solidFill>
                            <a:schemeClr val="dk1"/>
                          </a:solidFill>
                          <a:latin typeface="+mn-lt"/>
                          <a:ea typeface="+mn-ea"/>
                          <a:cs typeface="+mn-cs"/>
                        </a:rPr>
                        <a:t>CG</a:t>
                      </a:r>
                      <a:endParaRPr lang="en-US" sz="180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dk1"/>
                          </a:solidFill>
                          <a:latin typeface="+mn-lt"/>
                          <a:ea typeface="+mn-ea"/>
                          <a:cs typeface="+mn-cs"/>
                        </a:rPr>
                        <a:t>O</a:t>
                      </a:r>
                      <a:r>
                        <a:rPr lang="de-DE" sz="1600" b="0" kern="1200" baseline="-25000" dirty="0" smtClean="0">
                          <a:solidFill>
                            <a:schemeClr val="dk1"/>
                          </a:solidFill>
                          <a:latin typeface="+mn-lt"/>
                          <a:ea typeface="+mn-ea"/>
                          <a:cs typeface="+mn-cs"/>
                        </a:rPr>
                        <a:t>4</a:t>
                      </a:r>
                      <a:endParaRPr lang="en-US" sz="1600" b="0" kern="1200" baseline="-250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ctr" defTabSz="914400" rtl="0" eaLnBrk="1" latinLnBrk="0" hangingPunct="1"/>
                      <a:endParaRPr lang="en-US" sz="180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ctr" defTabSz="914400" rtl="0" eaLnBrk="1" latinLnBrk="0" hangingPunct="1"/>
                      <a:endParaRPr lang="en-US" sz="180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dk1"/>
                          </a:solidFill>
                          <a:latin typeface="+mn-lt"/>
                          <a:ea typeface="+mn-ea"/>
                          <a:cs typeface="+mn-cs"/>
                        </a:rPr>
                        <a:t>O</a:t>
                      </a:r>
                      <a:r>
                        <a:rPr lang="de-DE" sz="1800" b="0" kern="1200" baseline="-25000" dirty="0" smtClean="0">
                          <a:solidFill>
                            <a:schemeClr val="dk1"/>
                          </a:solidFill>
                          <a:latin typeface="+mn-lt"/>
                          <a:ea typeface="+mn-ea"/>
                          <a:cs typeface="+mn-cs"/>
                        </a:rPr>
                        <a:t>5</a:t>
                      </a:r>
                      <a:endParaRPr lang="en-US" sz="1800" b="0" kern="1200" baseline="-25000" dirty="0">
                        <a:solidFill>
                          <a:schemeClr val="dk1"/>
                        </a:solidFill>
                        <a:latin typeface="+mn-lt"/>
                        <a:ea typeface="+mn-ea"/>
                        <a:cs typeface="+mn-cs"/>
                      </a:endParaRPr>
                    </a:p>
                  </a:txBody>
                  <a:tcPr>
                    <a:solidFill>
                      <a:schemeClr val="accent1">
                        <a:lumMod val="20000"/>
                        <a:lumOff val="80000"/>
                      </a:schemeClr>
                    </a:solidFill>
                  </a:tcP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1,360 (38 %)</a:t>
                      </a: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1,119 (31 %)</a:t>
                      </a:r>
                      <a:endParaRPr lang="en-US" sz="1800" kern="1200" dirty="0">
                        <a:solidFill>
                          <a:schemeClr val="dk1"/>
                        </a:solidFill>
                        <a:latin typeface="+mn-lt"/>
                        <a:ea typeface="+mn-ea"/>
                        <a:cs typeface="+mn-cs"/>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36477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8334000" cy="900000"/>
          </a:xfrm>
        </p:spPr>
        <p:txBody>
          <a:bodyPr/>
          <a:lstStyle/>
          <a:p>
            <a:r>
              <a:rPr lang="en-US" dirty="0" smtClean="0">
                <a:solidFill>
                  <a:srgbClr val="116E8A"/>
                </a:solidFill>
              </a:rPr>
              <a:t>Trends over time</a:t>
            </a:r>
            <a:endParaRPr lang="en-US" dirty="0">
              <a:solidFill>
                <a:srgbClr val="116E8A"/>
              </a:solidFill>
            </a:endParaRPr>
          </a:p>
        </p:txBody>
      </p:sp>
      <p:sp>
        <p:nvSpPr>
          <p:cNvPr id="3" name="Content Placeholder 2"/>
          <p:cNvSpPr>
            <a:spLocks noGrp="1"/>
          </p:cNvSpPr>
          <p:nvPr>
            <p:ph idx="1"/>
          </p:nvPr>
        </p:nvSpPr>
        <p:spPr>
          <a:xfrm>
            <a:off x="251520" y="1052736"/>
            <a:ext cx="8496944" cy="4824536"/>
          </a:xfrm>
        </p:spPr>
        <p:txBody>
          <a:bodyPr/>
          <a:lstStyle/>
          <a:p>
            <a:pPr marL="0" indent="0">
              <a:buNone/>
            </a:pPr>
            <a:r>
              <a:rPr lang="en-US" sz="2200" dirty="0" smtClean="0"/>
              <a:t>Change in political trust and satisfaction with democracy in the treatment group</a:t>
            </a:r>
            <a:endParaRPr lang="en-US" sz="2200" dirty="0"/>
          </a:p>
          <a:p>
            <a:pPr marL="0" indent="0">
              <a:buNone/>
            </a:pPr>
            <a:r>
              <a:rPr lang="en-US" sz="2000" dirty="0" smtClean="0"/>
              <a:t>	</a:t>
            </a:r>
          </a:p>
          <a:p>
            <a:pPr marL="0" indent="0">
              <a:buNone/>
            </a:pPr>
            <a:endParaRPr lang="en-US" sz="2200" dirty="0"/>
          </a:p>
          <a:p>
            <a:pPr marL="0" indent="0">
              <a:buNone/>
            </a:pPr>
            <a:endParaRPr lang="en-US" sz="2200" dirty="0" smtClean="0"/>
          </a:p>
          <a:p>
            <a:pPr marL="0" indent="0">
              <a:buNone/>
            </a:pPr>
            <a:endParaRPr lang="en-US" sz="2200" dirty="0"/>
          </a:p>
        </p:txBody>
      </p:sp>
      <p:pic>
        <p:nvPicPr>
          <p:cNvPr id="5" name="Picture 2"/>
          <p:cNvPicPr/>
          <p:nvPr/>
        </p:nvPicPr>
        <p:blipFill>
          <a:blip r:embed="rId2">
            <a:extLst>
              <a:ext uri="{28A0092B-C50C-407E-A947-70E740481C1C}">
                <a14:useLocalDpi xmlns:a14="http://schemas.microsoft.com/office/drawing/2010/main" val="0"/>
              </a:ext>
            </a:extLst>
          </a:blip>
          <a:stretch>
            <a:fillRect/>
          </a:stretch>
        </p:blipFill>
        <p:spPr>
          <a:xfrm>
            <a:off x="1187624" y="1844824"/>
            <a:ext cx="6120680" cy="4104456"/>
          </a:xfrm>
          <a:prstGeom prst="rect">
            <a:avLst/>
          </a:prstGeom>
        </p:spPr>
      </p:pic>
      <p:sp>
        <p:nvSpPr>
          <p:cNvPr id="4" name="TextBox 3"/>
          <p:cNvSpPr txBox="1"/>
          <p:nvPr/>
        </p:nvSpPr>
        <p:spPr>
          <a:xfrm>
            <a:off x="214601" y="5955285"/>
            <a:ext cx="6819174" cy="369332"/>
          </a:xfrm>
          <a:prstGeom prst="rect">
            <a:avLst/>
          </a:prstGeom>
          <a:noFill/>
        </p:spPr>
        <p:txBody>
          <a:bodyPr wrap="none" rtlCol="0">
            <a:spAutoFit/>
          </a:bodyPr>
          <a:lstStyle/>
          <a:p>
            <a:r>
              <a:rPr lang="en-US" dirty="0" smtClean="0"/>
              <a:t>Diff-in-diff shows weaker increase in trust and drop in satisfaction </a:t>
            </a:r>
            <a:endParaRPr lang="en-US" dirty="0"/>
          </a:p>
        </p:txBody>
      </p:sp>
    </p:spTree>
    <p:extLst>
      <p:ext uri="{BB962C8B-B14F-4D97-AF65-F5344CB8AC3E}">
        <p14:creationId xmlns:p14="http://schemas.microsoft.com/office/powerpoint/2010/main" val="875593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8334000" cy="900000"/>
          </a:xfrm>
        </p:spPr>
        <p:txBody>
          <a:bodyPr/>
          <a:lstStyle/>
          <a:p>
            <a:r>
              <a:rPr lang="en-US" dirty="0" smtClean="0">
                <a:solidFill>
                  <a:srgbClr val="116E8A"/>
                </a:solidFill>
              </a:rPr>
              <a:t>Results Diff in Diff </a:t>
            </a:r>
            <a:endParaRPr lang="en-US" dirty="0">
              <a:solidFill>
                <a:srgbClr val="116E8A"/>
              </a:solidFill>
            </a:endParaRPr>
          </a:p>
        </p:txBody>
      </p:sp>
      <p:sp>
        <p:nvSpPr>
          <p:cNvPr id="3" name="Content Placeholder 2"/>
          <p:cNvSpPr>
            <a:spLocks noGrp="1"/>
          </p:cNvSpPr>
          <p:nvPr>
            <p:ph idx="1"/>
          </p:nvPr>
        </p:nvSpPr>
        <p:spPr>
          <a:xfrm>
            <a:off x="251520" y="1052736"/>
            <a:ext cx="8496944" cy="4824536"/>
          </a:xfrm>
        </p:spPr>
        <p:txBody>
          <a:bodyPr/>
          <a:lstStyle/>
          <a:p>
            <a:pPr marL="0" indent="0">
              <a:buNone/>
            </a:pPr>
            <a:r>
              <a:rPr lang="en-US" sz="2200" dirty="0" smtClean="0"/>
              <a:t>Comparison of the difference between the two pre-post differences in trust and democratic satisfaction</a:t>
            </a:r>
            <a:endParaRPr lang="en-US" sz="2200" dirty="0"/>
          </a:p>
          <a:p>
            <a:pPr marL="0" indent="0">
              <a:buNone/>
            </a:pPr>
            <a:r>
              <a:rPr lang="en-US" sz="2000" dirty="0" smtClean="0"/>
              <a:t>	</a:t>
            </a:r>
          </a:p>
          <a:p>
            <a:pPr marL="0" indent="0">
              <a:buNone/>
            </a:pPr>
            <a:endParaRPr lang="en-US" sz="2200" dirty="0"/>
          </a:p>
          <a:p>
            <a:pPr marL="0" indent="0">
              <a:buNone/>
            </a:pPr>
            <a:endParaRPr lang="en-US" sz="2200" dirty="0" smtClean="0"/>
          </a:p>
          <a:p>
            <a:pPr marL="0" indent="0">
              <a:buNone/>
            </a:pPr>
            <a:endParaRPr lang="en-US" sz="2200" dirty="0"/>
          </a:p>
        </p:txBody>
      </p:sp>
      <p:graphicFrame>
        <p:nvGraphicFramePr>
          <p:cNvPr id="4" name="Tabel 3"/>
          <p:cNvGraphicFramePr>
            <a:graphicFrameLocks noGrp="1"/>
          </p:cNvGraphicFramePr>
          <p:nvPr>
            <p:extLst>
              <p:ext uri="{D42A27DB-BD31-4B8C-83A1-F6EECF244321}">
                <p14:modId xmlns:p14="http://schemas.microsoft.com/office/powerpoint/2010/main" val="2932182119"/>
              </p:ext>
            </p:extLst>
          </p:nvPr>
        </p:nvGraphicFramePr>
        <p:xfrm>
          <a:off x="755578" y="2132856"/>
          <a:ext cx="7920878" cy="3384376"/>
        </p:xfrm>
        <a:graphic>
          <a:graphicData uri="http://schemas.openxmlformats.org/drawingml/2006/table">
            <a:tbl>
              <a:tblPr firstRow="1" firstCol="1" bandRow="1"/>
              <a:tblGrid>
                <a:gridCol w="2237517"/>
                <a:gridCol w="2171364"/>
                <a:gridCol w="1075213"/>
                <a:gridCol w="1068632"/>
                <a:gridCol w="1368152"/>
              </a:tblGrid>
              <a:tr h="720080">
                <a:tc>
                  <a:txBody>
                    <a:bodyPr/>
                    <a:lstStyle/>
                    <a:p>
                      <a:pPr>
                        <a:lnSpc>
                          <a:spcPct val="115000"/>
                        </a:lnSpc>
                        <a:spcAft>
                          <a:spcPts val="0"/>
                        </a:spcAft>
                      </a:pPr>
                      <a:r>
                        <a:rPr lang="en-US" sz="1600" b="1"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effectLst/>
                          <a:latin typeface="+mj-lt"/>
                          <a:ea typeface="Calibri" panose="020F0502020204030204" pitchFamily="34" charset="0"/>
                          <a:cs typeface="Times New Roman" panose="02020603050405020304" pitchFamily="18" charset="0"/>
                        </a:rPr>
                        <a:t>TG</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a:effectLst/>
                          <a:latin typeface="+mj-lt"/>
                          <a:ea typeface="Calibri" panose="020F0502020204030204" pitchFamily="34" charset="0"/>
                          <a:cs typeface="Times New Roman" panose="02020603050405020304" pitchFamily="18" charset="0"/>
                        </a:rPr>
                        <a:t>CG</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dirty="0">
                          <a:effectLst/>
                          <a:latin typeface="+mj-lt"/>
                          <a:ea typeface="Calibri" panose="020F0502020204030204" pitchFamily="34" charset="0"/>
                          <a:cs typeface="Times New Roman" panose="02020603050405020304" pitchFamily="18" charset="0"/>
                        </a:rPr>
                        <a:t>Difference TG-CG</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rowSpan="3">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Local Political Trust</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before the referendum</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5.07</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5.44</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-0.37**</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vMerge="1">
                  <a:txBody>
                    <a:bodyPr/>
                    <a:lstStyle/>
                    <a:p>
                      <a:endParaRPr lang="nl-BE"/>
                    </a:p>
                  </a:txBody>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after the referendum</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5.43</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5.63</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0.20</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vMerge="1">
                  <a:txBody>
                    <a:bodyPr/>
                    <a:lstStyle/>
                    <a:p>
                      <a:endParaRPr lang="nl-BE"/>
                    </a:p>
                  </a:txBody>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Change</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0.36**</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0.19</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0.17</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r>
              <a:tr h="384043">
                <a:tc rowSpan="3">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Satisfaction with </a:t>
                      </a:r>
                      <a:br>
                        <a:rPr lang="en-US" sz="1600">
                          <a:effectLst/>
                          <a:latin typeface="+mj-lt"/>
                          <a:ea typeface="Calibri" panose="020F0502020204030204" pitchFamily="34" charset="0"/>
                          <a:cs typeface="Times New Roman" panose="02020603050405020304" pitchFamily="18" charset="0"/>
                        </a:rPr>
                      </a:br>
                      <a:r>
                        <a:rPr lang="en-US" sz="1600">
                          <a:effectLst/>
                          <a:latin typeface="+mj-lt"/>
                          <a:ea typeface="Calibri" panose="020F0502020204030204" pitchFamily="34" charset="0"/>
                          <a:cs typeface="Times New Roman" panose="02020603050405020304" pitchFamily="18" charset="0"/>
                        </a:rPr>
                        <a:t>Local Democracy</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before the referendum</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6.20</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6.71</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-0.51***</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vMerge="1">
                  <a:txBody>
                    <a:bodyPr/>
                    <a:lstStyle/>
                    <a:p>
                      <a:endParaRPr lang="nl-BE"/>
                    </a:p>
                  </a:txBody>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after the referendum</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6.14</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6.20</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-0.06</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38">
                <a:tc vMerge="1">
                  <a:txBody>
                    <a:bodyPr/>
                    <a:lstStyle/>
                    <a:p>
                      <a:endParaRPr lang="nl-BE"/>
                    </a:p>
                  </a:txBody>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Change</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-0.06</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-0.51***</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0.45**</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2141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8334000" cy="900000"/>
          </a:xfrm>
        </p:spPr>
        <p:txBody>
          <a:bodyPr/>
          <a:lstStyle/>
          <a:p>
            <a:r>
              <a:rPr lang="en-US" dirty="0" smtClean="0">
                <a:solidFill>
                  <a:srgbClr val="116E8A"/>
                </a:solidFill>
              </a:rPr>
              <a:t>What could explain increase?</a:t>
            </a:r>
            <a:endParaRPr lang="en-US" dirty="0">
              <a:solidFill>
                <a:srgbClr val="116E8A"/>
              </a:solidFill>
            </a:endParaRPr>
          </a:p>
        </p:txBody>
      </p:sp>
      <p:sp>
        <p:nvSpPr>
          <p:cNvPr id="3" name="Content Placeholder 2"/>
          <p:cNvSpPr>
            <a:spLocks noGrp="1"/>
          </p:cNvSpPr>
          <p:nvPr>
            <p:ph idx="1"/>
          </p:nvPr>
        </p:nvSpPr>
        <p:spPr>
          <a:xfrm>
            <a:off x="251520" y="1052736"/>
            <a:ext cx="8496944" cy="4536504"/>
          </a:xfrm>
        </p:spPr>
        <p:txBody>
          <a:bodyPr/>
          <a:lstStyle/>
          <a:p>
            <a:pPr marL="0" indent="0">
              <a:buNone/>
            </a:pPr>
            <a:r>
              <a:rPr lang="en-US" sz="2200" dirty="0" smtClean="0"/>
              <a:t>Increase among voters</a:t>
            </a:r>
          </a:p>
          <a:p>
            <a:pPr marL="0" indent="0">
              <a:buNone/>
            </a:pPr>
            <a:endParaRPr lang="en-US" sz="2200" dirty="0"/>
          </a:p>
          <a:p>
            <a:pPr marL="0" indent="0">
              <a:buNone/>
            </a:pPr>
            <a:r>
              <a:rPr lang="en-US" sz="2000" dirty="0" smtClean="0"/>
              <a:t>	</a:t>
            </a:r>
          </a:p>
          <a:p>
            <a:pPr marL="0" indent="0">
              <a:buNone/>
            </a:pPr>
            <a:endParaRPr lang="en-US" sz="2200" dirty="0"/>
          </a:p>
          <a:p>
            <a:pPr marL="0" indent="0">
              <a:buNone/>
            </a:pPr>
            <a:endParaRPr lang="en-US" sz="2200" dirty="0" smtClean="0"/>
          </a:p>
          <a:p>
            <a:pPr marL="0" indent="0">
              <a:buNone/>
            </a:pPr>
            <a:endParaRPr lang="en-US" sz="2200" dirty="0"/>
          </a:p>
        </p:txBody>
      </p:sp>
      <p:graphicFrame>
        <p:nvGraphicFramePr>
          <p:cNvPr id="5" name="Tabel 4"/>
          <p:cNvGraphicFramePr>
            <a:graphicFrameLocks noGrp="1"/>
          </p:cNvGraphicFramePr>
          <p:nvPr>
            <p:extLst>
              <p:ext uri="{D42A27DB-BD31-4B8C-83A1-F6EECF244321}">
                <p14:modId xmlns:p14="http://schemas.microsoft.com/office/powerpoint/2010/main" val="1289085028"/>
              </p:ext>
            </p:extLst>
          </p:nvPr>
        </p:nvGraphicFramePr>
        <p:xfrm>
          <a:off x="899592" y="2060848"/>
          <a:ext cx="7685928" cy="2304257"/>
        </p:xfrm>
        <a:graphic>
          <a:graphicData uri="http://schemas.openxmlformats.org/drawingml/2006/table">
            <a:tbl>
              <a:tblPr firstRow="1" firstCol="1" bandRow="1"/>
              <a:tblGrid>
                <a:gridCol w="4007154"/>
                <a:gridCol w="817382"/>
                <a:gridCol w="1296144"/>
                <a:gridCol w="1565248"/>
              </a:tblGrid>
              <a:tr h="1152129">
                <a:tc>
                  <a:txBody>
                    <a:bodyPr/>
                    <a:lstStyle/>
                    <a:p>
                      <a:pPr>
                        <a:lnSpc>
                          <a:spcPct val="150000"/>
                        </a:lnSpc>
                        <a:spcAft>
                          <a:spcPts val="0"/>
                        </a:spcAft>
                      </a:pPr>
                      <a:r>
                        <a:rPr lang="en-US" sz="1600" b="1">
                          <a:effectLst/>
                          <a:latin typeface="+mj-lt"/>
                          <a:ea typeface="Calibri" panose="020F0502020204030204" pitchFamily="34" charset="0"/>
                          <a:cs typeface="Times New Roman" panose="02020603050405020304" pitchFamily="18" charset="0"/>
                        </a:rPr>
                        <a:t>Change in:</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j-lt"/>
                          <a:ea typeface="Calibri" panose="020F0502020204030204" pitchFamily="34" charset="0"/>
                          <a:cs typeface="Times New Roman" panose="02020603050405020304" pitchFamily="18" charset="0"/>
                        </a:rPr>
                        <a:t>Voters</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dirty="0">
                          <a:effectLst/>
                          <a:latin typeface="+mj-lt"/>
                          <a:ea typeface="Calibri" panose="020F0502020204030204" pitchFamily="34" charset="0"/>
                          <a:cs typeface="Times New Roman" panose="02020603050405020304" pitchFamily="18" charset="0"/>
                        </a:rPr>
                        <a:t>Non voters</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dirty="0">
                          <a:effectLst/>
                          <a:latin typeface="+mj-lt"/>
                          <a:ea typeface="Calibri" panose="020F0502020204030204" pitchFamily="34" charset="0"/>
                          <a:cs typeface="Times New Roman" panose="02020603050405020304" pitchFamily="18" charset="0"/>
                        </a:rPr>
                        <a:t>Comparison group</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lnSpc>
                          <a:spcPct val="150000"/>
                        </a:lnSpc>
                        <a:spcAft>
                          <a:spcPts val="0"/>
                        </a:spcAft>
                      </a:pPr>
                      <a:r>
                        <a:rPr lang="en-US" sz="1600">
                          <a:effectLst/>
                          <a:latin typeface="+mj-lt"/>
                          <a:ea typeface="Calibri" panose="020F0502020204030204" pitchFamily="34" charset="0"/>
                          <a:cs typeface="Times New Roman" panose="02020603050405020304" pitchFamily="18" charset="0"/>
                        </a:rPr>
                        <a:t>    Satisfaction with democracy    </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a:effectLst/>
                          <a:latin typeface="+mj-lt"/>
                          <a:ea typeface="Calibri" panose="020F0502020204030204" pitchFamily="34" charset="0"/>
                          <a:cs typeface="Times New Roman" panose="02020603050405020304" pitchFamily="18" charset="0"/>
                        </a:rPr>
                        <a:t>0.21</a:t>
                      </a:r>
                      <a:r>
                        <a:rPr lang="en-US" sz="1600" baseline="30000">
                          <a:effectLst/>
                          <a:latin typeface="+mj-lt"/>
                          <a:ea typeface="Calibri" panose="020F0502020204030204" pitchFamily="34" charset="0"/>
                          <a:cs typeface="Times New Roman" panose="02020603050405020304" pitchFamily="18" charset="0"/>
                        </a:rPr>
                        <a:t>a</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a:effectLst/>
                          <a:latin typeface="+mj-lt"/>
                          <a:ea typeface="Calibri" panose="020F0502020204030204" pitchFamily="34" charset="0"/>
                          <a:cs typeface="Times New Roman" panose="02020603050405020304" pitchFamily="18" charset="0"/>
                        </a:rPr>
                        <a:t>-0.38</a:t>
                      </a:r>
                      <a:r>
                        <a:rPr lang="en-US" sz="1600" baseline="30000">
                          <a:effectLst/>
                          <a:latin typeface="+mj-lt"/>
                          <a:ea typeface="Calibri" panose="020F0502020204030204" pitchFamily="34" charset="0"/>
                          <a:cs typeface="Times New Roman" panose="02020603050405020304" pitchFamily="18" charset="0"/>
                        </a:rPr>
                        <a:t>b</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a:effectLst/>
                          <a:latin typeface="+mj-lt"/>
                          <a:ea typeface="Calibri" panose="020F0502020204030204" pitchFamily="34" charset="0"/>
                          <a:cs typeface="Times New Roman" panose="02020603050405020304" pitchFamily="18" charset="0"/>
                        </a:rPr>
                        <a:t>-0.49</a:t>
                      </a:r>
                      <a:r>
                        <a:rPr lang="en-US" sz="1600" baseline="30000">
                          <a:effectLst/>
                          <a:latin typeface="+mj-lt"/>
                          <a:ea typeface="Calibri" panose="020F0502020204030204" pitchFamily="34" charset="0"/>
                          <a:cs typeface="Times New Roman" panose="02020603050405020304" pitchFamily="18" charset="0"/>
                        </a:rPr>
                        <a:t>b</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just">
                        <a:lnSpc>
                          <a:spcPct val="150000"/>
                        </a:lnSpc>
                        <a:spcAft>
                          <a:spcPts val="0"/>
                        </a:spcAft>
                      </a:pPr>
                      <a:r>
                        <a:rPr lang="en-US" sz="1600">
                          <a:effectLst/>
                          <a:latin typeface="+mj-lt"/>
                          <a:ea typeface="Calibri" panose="020F0502020204030204" pitchFamily="34" charset="0"/>
                          <a:cs typeface="Times New Roman" panose="02020603050405020304" pitchFamily="18" charset="0"/>
                        </a:rPr>
                        <a:t>    Trust in local political institutions</a:t>
                      </a:r>
                      <a:endParaRPr lang="nl-B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dirty="0">
                          <a:effectLst/>
                          <a:latin typeface="+mj-lt"/>
                          <a:ea typeface="Calibri" panose="020F0502020204030204" pitchFamily="34" charset="0"/>
                          <a:cs typeface="Times New Roman" panose="02020603050405020304" pitchFamily="18" charset="0"/>
                        </a:rPr>
                        <a:t>0.55</a:t>
                      </a:r>
                      <a:r>
                        <a:rPr lang="en-US" sz="1600" baseline="30000" dirty="0">
                          <a:effectLst/>
                          <a:latin typeface="+mj-lt"/>
                          <a:ea typeface="Calibri" panose="020F0502020204030204" pitchFamily="34" charset="0"/>
                          <a:cs typeface="Times New Roman" panose="02020603050405020304" pitchFamily="18" charset="0"/>
                        </a:rPr>
                        <a:t>c</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dirty="0">
                          <a:effectLst/>
                          <a:latin typeface="+mj-lt"/>
                          <a:ea typeface="Calibri" panose="020F0502020204030204" pitchFamily="34" charset="0"/>
                          <a:cs typeface="Times New Roman" panose="02020603050405020304" pitchFamily="18" charset="0"/>
                        </a:rPr>
                        <a:t>0.11</a:t>
                      </a:r>
                      <a:r>
                        <a:rPr lang="en-US" sz="1600" baseline="30000" dirty="0">
                          <a:effectLst/>
                          <a:latin typeface="+mj-lt"/>
                          <a:ea typeface="Calibri" panose="020F0502020204030204" pitchFamily="34" charset="0"/>
                          <a:cs typeface="Times New Roman" panose="02020603050405020304" pitchFamily="18" charset="0"/>
                        </a:rPr>
                        <a:t>d</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dirty="0">
                          <a:effectLst/>
                          <a:latin typeface="+mj-lt"/>
                          <a:ea typeface="Calibri" panose="020F0502020204030204" pitchFamily="34" charset="0"/>
                          <a:cs typeface="Times New Roman" panose="02020603050405020304" pitchFamily="18" charset="0"/>
                        </a:rPr>
                        <a:t>0.19</a:t>
                      </a:r>
                      <a:r>
                        <a:rPr lang="en-US" sz="1600" baseline="30000" dirty="0">
                          <a:effectLst/>
                          <a:latin typeface="+mj-lt"/>
                          <a:ea typeface="Calibri" panose="020F0502020204030204" pitchFamily="34" charset="0"/>
                          <a:cs typeface="Times New Roman" panose="02020603050405020304" pitchFamily="18" charset="0"/>
                        </a:rPr>
                        <a:t>d</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hthoek 5"/>
          <p:cNvSpPr/>
          <p:nvPr/>
        </p:nvSpPr>
        <p:spPr>
          <a:xfrm>
            <a:off x="880180" y="4393019"/>
            <a:ext cx="7705340" cy="1406539"/>
          </a:xfrm>
          <a:prstGeom prst="rect">
            <a:avLst/>
          </a:prstGeom>
        </p:spPr>
        <p:txBody>
          <a:bodyPr wrap="square">
            <a:spAutoFit/>
          </a:bodyPr>
          <a:lstStyle/>
          <a:p>
            <a:pPr algn="just">
              <a:lnSpc>
                <a:spcPct val="115000"/>
              </a:lnSpc>
              <a:spcAft>
                <a:spcPts val="0"/>
              </a:spcAft>
            </a:pPr>
            <a:r>
              <a:rPr lang="en-US" sz="1400" i="1" dirty="0">
                <a:latin typeface="+mj-lt"/>
                <a:ea typeface="Calibri" panose="020F0502020204030204" pitchFamily="34" charset="0"/>
                <a:cs typeface="Times New Roman" panose="02020603050405020304" pitchFamily="18" charset="0"/>
              </a:rPr>
              <a:t>Note: </a:t>
            </a:r>
            <a:r>
              <a:rPr lang="en-US" sz="1400" dirty="0">
                <a:latin typeface="+mj-lt"/>
                <a:ea typeface="Calibri" panose="020F0502020204030204" pitchFamily="34" charset="0"/>
                <a:cs typeface="Times New Roman" panose="02020603050405020304" pitchFamily="18" charset="0"/>
              </a:rPr>
              <a:t>Differences are tested with two ANOVA tests that both revealed significant results at the 0.05 level. </a:t>
            </a:r>
            <a:r>
              <a:rPr lang="en-US" sz="1400" dirty="0" err="1">
                <a:latin typeface="+mj-lt"/>
                <a:ea typeface="Calibri" panose="020F0502020204030204" pitchFamily="34" charset="0"/>
                <a:cs typeface="Times New Roman" panose="02020603050405020304" pitchFamily="18" charset="0"/>
              </a:rPr>
              <a:t>Sheffe</a:t>
            </a:r>
            <a:r>
              <a:rPr lang="en-US" sz="1400" dirty="0">
                <a:latin typeface="+mj-lt"/>
                <a:ea typeface="Calibri" panose="020F0502020204030204" pitchFamily="34" charset="0"/>
                <a:cs typeface="Times New Roman" panose="02020603050405020304" pitchFamily="18" charset="0"/>
              </a:rPr>
              <a:t> </a:t>
            </a:r>
            <a:r>
              <a:rPr lang="en-US" sz="1400" dirty="0" err="1">
                <a:latin typeface="+mj-lt"/>
                <a:ea typeface="Calibri" panose="020F0502020204030204" pitchFamily="34" charset="0"/>
                <a:cs typeface="Times New Roman" panose="02020603050405020304" pitchFamily="18" charset="0"/>
              </a:rPr>
              <a:t>posthoc</a:t>
            </a:r>
            <a:r>
              <a:rPr lang="en-US" sz="1400" dirty="0">
                <a:latin typeface="+mj-lt"/>
                <a:ea typeface="Calibri" panose="020F0502020204030204" pitchFamily="34" charset="0"/>
                <a:cs typeface="Times New Roman" panose="02020603050405020304" pitchFamily="18" charset="0"/>
              </a:rPr>
              <a:t> tests are visualized by letters (a and b for democratic satisfaction </a:t>
            </a:r>
            <a:r>
              <a:rPr lang="en-US" sz="1400" dirty="0" err="1">
                <a:latin typeface="+mj-lt"/>
                <a:ea typeface="Calibri" panose="020F0502020204030204" pitchFamily="34" charset="0"/>
                <a:cs typeface="Times New Roman" panose="02020603050405020304" pitchFamily="18" charset="0"/>
              </a:rPr>
              <a:t>posthoc</a:t>
            </a:r>
            <a:r>
              <a:rPr lang="en-US" sz="1400" dirty="0">
                <a:latin typeface="+mj-lt"/>
                <a:ea typeface="Calibri" panose="020F0502020204030204" pitchFamily="34" charset="0"/>
                <a:cs typeface="Times New Roman" panose="02020603050405020304" pitchFamily="18" charset="0"/>
              </a:rPr>
              <a:t> tests. C and d for trust </a:t>
            </a:r>
            <a:r>
              <a:rPr lang="en-US" sz="1400" dirty="0" err="1">
                <a:latin typeface="+mj-lt"/>
                <a:ea typeface="Calibri" panose="020F0502020204030204" pitchFamily="34" charset="0"/>
                <a:cs typeface="Times New Roman" panose="02020603050405020304" pitchFamily="18" charset="0"/>
              </a:rPr>
              <a:t>posthoc</a:t>
            </a:r>
            <a:r>
              <a:rPr lang="en-US" sz="1400" dirty="0">
                <a:latin typeface="+mj-lt"/>
                <a:ea typeface="Calibri" panose="020F0502020204030204" pitchFamily="34" charset="0"/>
                <a:cs typeface="Times New Roman" panose="02020603050405020304" pitchFamily="18" charset="0"/>
              </a:rPr>
              <a:t> tests). Coefficients with the different letters differ significantly at the 0.05 level. </a:t>
            </a:r>
            <a:endParaRPr lang="nl-BE" sz="1400" dirty="0">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en-US" sz="1400" dirty="0">
                <a:latin typeface="+mj-lt"/>
                <a:ea typeface="Calibri" panose="020F0502020204030204" pitchFamily="34" charset="0"/>
                <a:cs typeface="Times New Roman" panose="02020603050405020304" pitchFamily="18" charset="0"/>
              </a:rPr>
              <a:t> </a:t>
            </a:r>
            <a:endParaRPr lang="nl-BE"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201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287" y="332656"/>
            <a:ext cx="8496944" cy="4824536"/>
          </a:xfrm>
        </p:spPr>
        <p:txBody>
          <a:bodyPr/>
          <a:lstStyle/>
          <a:p>
            <a:pPr marL="0" indent="0">
              <a:buNone/>
            </a:pPr>
            <a:r>
              <a:rPr lang="en-US" sz="2200" dirty="0" smtClean="0"/>
              <a:t>Why does voting increase trust and democratic satisfaction?</a:t>
            </a:r>
          </a:p>
          <a:p>
            <a:pPr marL="0" indent="0">
              <a:buNone/>
            </a:pPr>
            <a:endParaRPr lang="en-US" sz="2200" dirty="0"/>
          </a:p>
          <a:p>
            <a:pPr marL="0" indent="0">
              <a:buNone/>
            </a:pPr>
            <a:r>
              <a:rPr lang="en-US" sz="2000" dirty="0" smtClean="0"/>
              <a:t>	</a:t>
            </a:r>
          </a:p>
          <a:p>
            <a:pPr marL="0" indent="0">
              <a:buNone/>
            </a:pPr>
            <a:endParaRPr lang="en-US" sz="2200" dirty="0"/>
          </a:p>
          <a:p>
            <a:pPr marL="0" indent="0">
              <a:buNone/>
            </a:pPr>
            <a:endParaRPr lang="en-US" sz="2200" dirty="0" smtClean="0"/>
          </a:p>
          <a:p>
            <a:pPr marL="0" indent="0">
              <a:buNone/>
            </a:pPr>
            <a:endParaRPr lang="en-US" sz="2200" dirty="0"/>
          </a:p>
        </p:txBody>
      </p:sp>
      <p:graphicFrame>
        <p:nvGraphicFramePr>
          <p:cNvPr id="4" name="Tabel 3"/>
          <p:cNvGraphicFramePr>
            <a:graphicFrameLocks noGrp="1"/>
          </p:cNvGraphicFramePr>
          <p:nvPr>
            <p:extLst>
              <p:ext uri="{D42A27DB-BD31-4B8C-83A1-F6EECF244321}">
                <p14:modId xmlns:p14="http://schemas.microsoft.com/office/powerpoint/2010/main" val="1081825929"/>
              </p:ext>
            </p:extLst>
          </p:nvPr>
        </p:nvGraphicFramePr>
        <p:xfrm>
          <a:off x="467544" y="692696"/>
          <a:ext cx="8189984" cy="5608320"/>
        </p:xfrm>
        <a:graphic>
          <a:graphicData uri="http://schemas.openxmlformats.org/drawingml/2006/table">
            <a:tbl>
              <a:tblPr/>
              <a:tblGrid>
                <a:gridCol w="2335731"/>
                <a:gridCol w="1025614"/>
                <a:gridCol w="945707"/>
                <a:gridCol w="1045811"/>
                <a:gridCol w="945707"/>
                <a:gridCol w="945707"/>
                <a:gridCol w="945707"/>
              </a:tblGrid>
              <a:tr h="432048">
                <a:tc>
                  <a:txBody>
                    <a:bodyPr/>
                    <a:lstStyle/>
                    <a:p>
                      <a:pPr>
                        <a:lnSpc>
                          <a:spcPct val="115000"/>
                        </a:lnSpc>
                        <a:spcAft>
                          <a:spcPts val="0"/>
                        </a:spcAft>
                      </a:pPr>
                      <a:r>
                        <a:rPr lang="en-US" sz="1600" b="1"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US" sz="1600" b="1" dirty="0">
                          <a:effectLst/>
                          <a:latin typeface="+mj-lt"/>
                          <a:ea typeface="Calibri" panose="020F0502020204030204" pitchFamily="34" charset="0"/>
                          <a:cs typeface="Times New Roman" panose="02020603050405020304" pitchFamily="18" charset="0"/>
                        </a:rPr>
                        <a:t>Change in satisfaction with </a:t>
                      </a:r>
                      <a:br>
                        <a:rPr lang="en-US" sz="1600" b="1" dirty="0">
                          <a:effectLst/>
                          <a:latin typeface="+mj-lt"/>
                          <a:ea typeface="Calibri" panose="020F0502020204030204" pitchFamily="34" charset="0"/>
                          <a:cs typeface="Times New Roman" panose="02020603050405020304" pitchFamily="18" charset="0"/>
                        </a:rPr>
                      </a:br>
                      <a:r>
                        <a:rPr lang="en-US" sz="1600" b="1" dirty="0">
                          <a:effectLst/>
                          <a:latin typeface="+mj-lt"/>
                          <a:ea typeface="Calibri" panose="020F0502020204030204" pitchFamily="34" charset="0"/>
                          <a:cs typeface="Times New Roman" panose="02020603050405020304" pitchFamily="18" charset="0"/>
                        </a:rPr>
                        <a:t>local democracy</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gridSpan="3">
                  <a:txBody>
                    <a:bodyPr/>
                    <a:lstStyle/>
                    <a:p>
                      <a:pPr>
                        <a:lnSpc>
                          <a:spcPct val="115000"/>
                        </a:lnSpc>
                        <a:spcAft>
                          <a:spcPts val="0"/>
                        </a:spcAft>
                      </a:pPr>
                      <a:r>
                        <a:rPr lang="en-US" sz="1600" b="1">
                          <a:effectLst/>
                          <a:latin typeface="+mj-lt"/>
                          <a:ea typeface="Calibri" panose="020F0502020204030204" pitchFamily="34" charset="0"/>
                          <a:cs typeface="Times New Roman" panose="02020603050405020304" pitchFamily="18" charset="0"/>
                        </a:rPr>
                        <a:t>Change in trust in </a:t>
                      </a:r>
                      <a:br>
                        <a:rPr lang="en-US" sz="1600" b="1">
                          <a:effectLst/>
                          <a:latin typeface="+mj-lt"/>
                          <a:ea typeface="Calibri" panose="020F0502020204030204" pitchFamily="34" charset="0"/>
                          <a:cs typeface="Times New Roman" panose="02020603050405020304" pitchFamily="18" charset="0"/>
                        </a:rPr>
                      </a:br>
                      <a:r>
                        <a:rPr lang="en-US" sz="1600" b="1">
                          <a:effectLst/>
                          <a:latin typeface="+mj-lt"/>
                          <a:ea typeface="Calibri" panose="020F0502020204030204" pitchFamily="34" charset="0"/>
                          <a:cs typeface="Times New Roman" panose="02020603050405020304" pitchFamily="18" charset="0"/>
                        </a:rPr>
                        <a:t>local institutions</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I</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II</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III</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IV</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V</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VI</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Voted</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0.583***</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0.522**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0.439**</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0.344*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(0.164)</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(0.172)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(0.146)</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(0.158)</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Perceived honesty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0.003</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-0.045</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referendum</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(0.064)</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(0.051)</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Perceived influence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0.020</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0.052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decision</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(0.052)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(0.042)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Perceived quality</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0.101</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0.056</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decision</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(0.054)</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(0.052)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Participation in referendum</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(ref. not voted)</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Loser</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-0.015</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0.354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(0.180)</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(0.183)</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Winner</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1.044***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0.507**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16024">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(0.209)</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 </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(0.181)</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en-US" sz="1600" i="1">
                          <a:effectLst/>
                          <a:latin typeface="+mj-lt"/>
                          <a:ea typeface="Calibri" panose="020F0502020204030204" pitchFamily="34" charset="0"/>
                          <a:cs typeface="Times New Roman" panose="02020603050405020304" pitchFamily="18" charset="0"/>
                        </a:rPr>
                        <a:t>N</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467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457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461</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463</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453</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457</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6024">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adj. </a:t>
                      </a:r>
                      <a:r>
                        <a:rPr lang="en-US" sz="1600" i="1" dirty="0">
                          <a:effectLst/>
                          <a:latin typeface="+mj-lt"/>
                          <a:ea typeface="Calibri" panose="020F0502020204030204" pitchFamily="34" charset="0"/>
                          <a:cs typeface="Times New Roman" panose="02020603050405020304" pitchFamily="18" charset="0"/>
                        </a:rPr>
                        <a:t>R</a:t>
                      </a:r>
                      <a:r>
                        <a:rPr lang="en-US" sz="1600" baseline="30000" dirty="0">
                          <a:effectLst/>
                          <a:latin typeface="+mj-lt"/>
                          <a:ea typeface="Calibri" panose="020F0502020204030204" pitchFamily="34" charset="0"/>
                          <a:cs typeface="Times New Roman" panose="02020603050405020304" pitchFamily="18" charset="0"/>
                        </a:rPr>
                        <a:t>2</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0.024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0.034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0.065</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0.017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0.017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0.016</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Tekstvak 7"/>
          <p:cNvSpPr txBox="1"/>
          <p:nvPr/>
        </p:nvSpPr>
        <p:spPr>
          <a:xfrm>
            <a:off x="3970626" y="1249428"/>
            <a:ext cx="868828" cy="4572000"/>
          </a:xfrm>
          <a:prstGeom prst="rect">
            <a:avLst/>
          </a:prstGeom>
          <a:solidFill>
            <a:schemeClr val="bg1"/>
          </a:solidFill>
        </p:spPr>
        <p:txBody>
          <a:bodyPr wrap="square" rtlCol="0">
            <a:spAutoFit/>
          </a:bodyPr>
          <a:lstStyle/>
          <a:p>
            <a:endParaRPr lang="nl-BE" dirty="0"/>
          </a:p>
        </p:txBody>
      </p:sp>
      <p:sp>
        <p:nvSpPr>
          <p:cNvPr id="9" name="Tekstvak 8"/>
          <p:cNvSpPr txBox="1"/>
          <p:nvPr/>
        </p:nvSpPr>
        <p:spPr>
          <a:xfrm>
            <a:off x="4839454" y="1254204"/>
            <a:ext cx="857464" cy="4572000"/>
          </a:xfrm>
          <a:prstGeom prst="rect">
            <a:avLst/>
          </a:prstGeom>
          <a:solidFill>
            <a:schemeClr val="bg1"/>
          </a:solidFill>
        </p:spPr>
        <p:txBody>
          <a:bodyPr wrap="square" rtlCol="0">
            <a:spAutoFit/>
          </a:bodyPr>
          <a:lstStyle/>
          <a:p>
            <a:endParaRPr lang="nl-BE" dirty="0"/>
          </a:p>
        </p:txBody>
      </p:sp>
      <p:sp>
        <p:nvSpPr>
          <p:cNvPr id="10" name="Tekstvak 9"/>
          <p:cNvSpPr txBox="1"/>
          <p:nvPr/>
        </p:nvSpPr>
        <p:spPr>
          <a:xfrm>
            <a:off x="6724482" y="1249428"/>
            <a:ext cx="887154" cy="4608000"/>
          </a:xfrm>
          <a:prstGeom prst="rect">
            <a:avLst/>
          </a:prstGeom>
          <a:solidFill>
            <a:schemeClr val="bg1"/>
          </a:solidFill>
        </p:spPr>
        <p:txBody>
          <a:bodyPr wrap="square" rtlCol="0">
            <a:spAutoFit/>
          </a:bodyPr>
          <a:lstStyle/>
          <a:p>
            <a:endParaRPr lang="nl-BE" dirty="0"/>
          </a:p>
        </p:txBody>
      </p:sp>
      <p:sp>
        <p:nvSpPr>
          <p:cNvPr id="11" name="Tekstvak 10"/>
          <p:cNvSpPr txBox="1"/>
          <p:nvPr/>
        </p:nvSpPr>
        <p:spPr>
          <a:xfrm>
            <a:off x="7611636" y="1229466"/>
            <a:ext cx="1199372" cy="4608000"/>
          </a:xfrm>
          <a:prstGeom prst="rect">
            <a:avLst/>
          </a:prstGeom>
          <a:solidFill>
            <a:schemeClr val="bg1"/>
          </a:solidFill>
        </p:spPr>
        <p:txBody>
          <a:bodyPr wrap="square" rtlCol="0">
            <a:spAutoFit/>
          </a:bodyPr>
          <a:lstStyle/>
          <a:p>
            <a:endParaRPr lang="nl-BE" dirty="0"/>
          </a:p>
        </p:txBody>
      </p:sp>
      <p:sp>
        <p:nvSpPr>
          <p:cNvPr id="12" name="Tekstvak 11"/>
          <p:cNvSpPr txBox="1"/>
          <p:nvPr/>
        </p:nvSpPr>
        <p:spPr>
          <a:xfrm>
            <a:off x="2292503" y="3639200"/>
            <a:ext cx="2304256" cy="461665"/>
          </a:xfrm>
          <a:prstGeom prst="rect">
            <a:avLst/>
          </a:prstGeom>
          <a:noFill/>
        </p:spPr>
        <p:txBody>
          <a:bodyPr wrap="square" rtlCol="0">
            <a:spAutoFit/>
          </a:bodyPr>
          <a:lstStyle/>
          <a:p>
            <a:endParaRPr lang="nl-BE" sz="2400" dirty="0"/>
          </a:p>
        </p:txBody>
      </p:sp>
    </p:spTree>
    <p:extLst>
      <p:ext uri="{BB962C8B-B14F-4D97-AF65-F5344CB8AC3E}">
        <p14:creationId xmlns:p14="http://schemas.microsoft.com/office/powerpoint/2010/main" val="609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8334000" cy="900000"/>
          </a:xfrm>
        </p:spPr>
        <p:txBody>
          <a:bodyPr/>
          <a:lstStyle/>
          <a:p>
            <a:r>
              <a:rPr lang="en-US" dirty="0" smtClean="0">
                <a:solidFill>
                  <a:srgbClr val="116E8A"/>
                </a:solidFill>
              </a:rPr>
              <a:t>The winner takes it all</a:t>
            </a:r>
            <a:endParaRPr lang="en-US" dirty="0">
              <a:solidFill>
                <a:srgbClr val="116E8A"/>
              </a:solidFill>
            </a:endParaRPr>
          </a:p>
        </p:txBody>
      </p:sp>
      <p:sp>
        <p:nvSpPr>
          <p:cNvPr id="3" name="Content Placeholder 2"/>
          <p:cNvSpPr>
            <a:spLocks noGrp="1"/>
          </p:cNvSpPr>
          <p:nvPr>
            <p:ph idx="1"/>
          </p:nvPr>
        </p:nvSpPr>
        <p:spPr>
          <a:xfrm>
            <a:off x="272098" y="656592"/>
            <a:ext cx="8496944" cy="4824536"/>
          </a:xfrm>
        </p:spPr>
        <p:txBody>
          <a:bodyPr/>
          <a:lstStyle/>
          <a:p>
            <a:pPr marL="0" indent="0">
              <a:buNone/>
            </a:pPr>
            <a:endParaRPr lang="en-US" sz="2200" dirty="0" smtClean="0"/>
          </a:p>
          <a:p>
            <a:pPr marL="0" indent="0">
              <a:buNone/>
            </a:pPr>
            <a:endParaRPr lang="en-US" sz="2200" dirty="0"/>
          </a:p>
          <a:p>
            <a:pPr marL="0" indent="0">
              <a:buNone/>
            </a:pPr>
            <a:r>
              <a:rPr lang="en-US" sz="2000" dirty="0" smtClean="0"/>
              <a:t>	</a:t>
            </a:r>
          </a:p>
          <a:p>
            <a:pPr marL="0" indent="0">
              <a:buNone/>
            </a:pPr>
            <a:endParaRPr lang="en-US" sz="2200" dirty="0"/>
          </a:p>
          <a:p>
            <a:pPr marL="0" indent="0">
              <a:buNone/>
            </a:pPr>
            <a:endParaRPr lang="en-US" sz="2200" dirty="0" smtClean="0"/>
          </a:p>
          <a:p>
            <a:pPr marL="0" indent="0">
              <a:buNone/>
            </a:pPr>
            <a:endParaRPr lang="en-US" sz="2200" dirty="0"/>
          </a:p>
        </p:txBody>
      </p:sp>
      <p:graphicFrame>
        <p:nvGraphicFramePr>
          <p:cNvPr id="5" name="Tabel 4"/>
          <p:cNvGraphicFramePr>
            <a:graphicFrameLocks noGrp="1"/>
          </p:cNvGraphicFramePr>
          <p:nvPr>
            <p:extLst>
              <p:ext uri="{D42A27DB-BD31-4B8C-83A1-F6EECF244321}">
                <p14:modId xmlns:p14="http://schemas.microsoft.com/office/powerpoint/2010/main" val="2173447604"/>
              </p:ext>
            </p:extLst>
          </p:nvPr>
        </p:nvGraphicFramePr>
        <p:xfrm>
          <a:off x="755578" y="1628804"/>
          <a:ext cx="7632846" cy="3384373"/>
        </p:xfrm>
        <a:graphic>
          <a:graphicData uri="http://schemas.openxmlformats.org/drawingml/2006/table">
            <a:tbl>
              <a:tblPr/>
              <a:tblGrid>
                <a:gridCol w="2800467"/>
                <a:gridCol w="1231377"/>
                <a:gridCol w="1200334"/>
                <a:gridCol w="1200334"/>
                <a:gridCol w="1200334"/>
              </a:tblGrid>
              <a:tr h="564063">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600" b="1">
                          <a:effectLst/>
                          <a:latin typeface="+mj-lt"/>
                          <a:ea typeface="Calibri" panose="020F0502020204030204" pitchFamily="34" charset="0"/>
                          <a:cs typeface="Times New Roman" panose="02020603050405020304" pitchFamily="18" charset="0"/>
                        </a:rPr>
                        <a:t>Change in satisfaction with local democracy</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a:lnSpc>
                          <a:spcPct val="115000"/>
                        </a:lnSpc>
                        <a:spcAft>
                          <a:spcPts val="0"/>
                        </a:spcAft>
                      </a:pPr>
                      <a:r>
                        <a:rPr lang="en-US" sz="1600" b="1">
                          <a:effectLst/>
                          <a:latin typeface="+mj-lt"/>
                          <a:ea typeface="Calibri" panose="020F0502020204030204" pitchFamily="34" charset="0"/>
                          <a:cs typeface="Times New Roman" panose="02020603050405020304" pitchFamily="18" charset="0"/>
                        </a:rPr>
                        <a:t>Change in trust in local institutions</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82031">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I</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gridSpan="2">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II</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Participation in referendum</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(ref. not eligible to vote)</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Non-voters</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0.132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(0.128)</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-0.069</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(0.124)</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Loser</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0.117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(0.157)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0.285</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(0.168)</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Winner</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1.176***</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(0.190)</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0.438**</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 </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2031">
                <a:tc>
                  <a:txBody>
                    <a:bodyPr/>
                    <a:lstStyle/>
                    <a:p>
                      <a:pPr>
                        <a:lnSpc>
                          <a:spcPct val="115000"/>
                        </a:lnSpc>
                        <a:spcAft>
                          <a:spcPts val="0"/>
                        </a:spcAft>
                      </a:pPr>
                      <a:r>
                        <a:rPr lang="en-US" sz="1600">
                          <a:effectLst/>
                          <a:latin typeface="+mj-lt"/>
                          <a:ea typeface="Calibri" panose="020F0502020204030204" pitchFamily="34" charset="0"/>
                          <a:cs typeface="Times New Roman" panose="02020603050405020304" pitchFamily="18" charset="0"/>
                        </a:rPr>
                        <a:t>Constant</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-0.509***</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(0.066)</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0.177***</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0.072</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82031">
                <a:tc>
                  <a:txBody>
                    <a:bodyPr/>
                    <a:lstStyle/>
                    <a:p>
                      <a:pPr>
                        <a:lnSpc>
                          <a:spcPct val="115000"/>
                        </a:lnSpc>
                        <a:spcAft>
                          <a:spcPts val="0"/>
                        </a:spcAft>
                      </a:pPr>
                      <a:r>
                        <a:rPr lang="en-US" sz="1600" i="1">
                          <a:effectLst/>
                          <a:latin typeface="+mj-lt"/>
                          <a:ea typeface="Calibri" panose="020F0502020204030204" pitchFamily="34" charset="0"/>
                          <a:cs typeface="Times New Roman" panose="02020603050405020304" pitchFamily="18" charset="0"/>
                        </a:rPr>
                        <a:t>N</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gridSpan="2">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1016</a:t>
                      </a:r>
                      <a:endParaRPr lang="nl-BE" sz="1600">
                        <a:effectLst/>
                        <a:latin typeface="+mj-lt"/>
                        <a:ea typeface="Calibri" panose="020F0502020204030204" pitchFamily="34" charset="0"/>
                        <a:cs typeface="Times New Roman" panose="02020603050405020304" pitchFamily="18" charset="0"/>
                      </a:endParaRPr>
                    </a:p>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0.049</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nl-BE"/>
                    </a:p>
                  </a:txBody>
                  <a:tcPr/>
                </a:tc>
                <a:tc rowSpan="2" gridSpan="2">
                  <a:txBody>
                    <a:bodyPr/>
                    <a:lstStyle/>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1000</a:t>
                      </a:r>
                      <a:endParaRPr lang="nl-BE" sz="1600">
                        <a:effectLst/>
                        <a:latin typeface="+mj-lt"/>
                        <a:ea typeface="Calibri" panose="020F0502020204030204" pitchFamily="34" charset="0"/>
                        <a:cs typeface="Times New Roman" panose="02020603050405020304" pitchFamily="18" charset="0"/>
                      </a:endParaRPr>
                    </a:p>
                    <a:p>
                      <a:pPr algn="ctr">
                        <a:lnSpc>
                          <a:spcPct val="115000"/>
                        </a:lnSpc>
                        <a:spcAft>
                          <a:spcPts val="0"/>
                        </a:spcAft>
                      </a:pPr>
                      <a:r>
                        <a:rPr lang="en-US" sz="1600">
                          <a:effectLst/>
                          <a:latin typeface="+mj-lt"/>
                          <a:ea typeface="Calibri" panose="020F0502020204030204" pitchFamily="34" charset="0"/>
                          <a:cs typeface="Times New Roman" panose="02020603050405020304" pitchFamily="18" charset="0"/>
                        </a:rPr>
                        <a:t>0.008</a:t>
                      </a:r>
                      <a:endParaRPr lang="nl-B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nl-BE"/>
                    </a:p>
                  </a:txBody>
                  <a:tcPr/>
                </a:tc>
              </a:tr>
              <a:tr h="282031">
                <a:tc>
                  <a:txBody>
                    <a:bodyPr/>
                    <a:lstStyle/>
                    <a:p>
                      <a:pPr>
                        <a:lnSpc>
                          <a:spcPct val="115000"/>
                        </a:lnSpc>
                        <a:spcAft>
                          <a:spcPts val="0"/>
                        </a:spcAft>
                      </a:pPr>
                      <a:r>
                        <a:rPr lang="en-US" sz="1600" dirty="0">
                          <a:effectLst/>
                          <a:latin typeface="+mj-lt"/>
                          <a:ea typeface="Calibri" panose="020F0502020204030204" pitchFamily="34" charset="0"/>
                          <a:cs typeface="Times New Roman" panose="02020603050405020304" pitchFamily="18" charset="0"/>
                        </a:rPr>
                        <a:t>adj. </a:t>
                      </a:r>
                      <a:r>
                        <a:rPr lang="en-US" sz="1600" i="1" dirty="0">
                          <a:effectLst/>
                          <a:latin typeface="+mj-lt"/>
                          <a:ea typeface="Calibri" panose="020F0502020204030204" pitchFamily="34" charset="0"/>
                          <a:cs typeface="Times New Roman" panose="02020603050405020304" pitchFamily="18" charset="0"/>
                        </a:rPr>
                        <a:t>R</a:t>
                      </a:r>
                      <a:r>
                        <a:rPr lang="en-US" sz="1600" baseline="30000" dirty="0">
                          <a:effectLst/>
                          <a:latin typeface="+mj-lt"/>
                          <a:ea typeface="Calibri" panose="020F0502020204030204" pitchFamily="34" charset="0"/>
                          <a:cs typeface="Times New Roman" panose="02020603050405020304" pitchFamily="18" charset="0"/>
                        </a:rPr>
                        <a:t>2</a:t>
                      </a:r>
                      <a:endParaRPr lang="nl-B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vMerge="1">
                  <a:txBody>
                    <a:bodyPr/>
                    <a:lstStyle/>
                    <a:p>
                      <a:endParaRPr lang="nl-BE"/>
                    </a:p>
                  </a:txBody>
                  <a:tcPr/>
                </a:tc>
                <a:tc hMerge="1" vMerge="1">
                  <a:txBody>
                    <a:bodyPr/>
                    <a:lstStyle/>
                    <a:p>
                      <a:endParaRPr lang="nl-BE"/>
                    </a:p>
                  </a:txBody>
                  <a:tcPr/>
                </a:tc>
                <a:tc gridSpan="2" vMerge="1">
                  <a:txBody>
                    <a:bodyPr/>
                    <a:lstStyle/>
                    <a:p>
                      <a:endParaRPr lang="nl-BE"/>
                    </a:p>
                  </a:txBody>
                  <a:tcPr/>
                </a:tc>
                <a:tc hMerge="1" vMerge="1">
                  <a:txBody>
                    <a:bodyPr/>
                    <a:lstStyle/>
                    <a:p>
                      <a:endParaRPr lang="nl-BE"/>
                    </a:p>
                  </a:txBody>
                  <a:tcPr/>
                </a:tc>
              </a:tr>
            </a:tbl>
          </a:graphicData>
        </a:graphic>
      </p:graphicFrame>
    </p:spTree>
    <p:extLst>
      <p:ext uri="{BB962C8B-B14F-4D97-AF65-F5344CB8AC3E}">
        <p14:creationId xmlns:p14="http://schemas.microsoft.com/office/powerpoint/2010/main" val="3244840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8334000" cy="900000"/>
          </a:xfrm>
        </p:spPr>
        <p:txBody>
          <a:bodyPr/>
          <a:lstStyle/>
          <a:p>
            <a:r>
              <a:rPr lang="en-US" dirty="0" smtClean="0">
                <a:solidFill>
                  <a:srgbClr val="116E8A"/>
                </a:solidFill>
              </a:rPr>
              <a:t>Conclusion</a:t>
            </a:r>
            <a:endParaRPr lang="en-US" dirty="0">
              <a:solidFill>
                <a:srgbClr val="116E8A"/>
              </a:solidFill>
            </a:endParaRPr>
          </a:p>
        </p:txBody>
      </p:sp>
      <p:sp>
        <p:nvSpPr>
          <p:cNvPr id="3" name="Content Placeholder 2"/>
          <p:cNvSpPr>
            <a:spLocks noGrp="1"/>
          </p:cNvSpPr>
          <p:nvPr>
            <p:ph idx="1"/>
          </p:nvPr>
        </p:nvSpPr>
        <p:spPr>
          <a:xfrm>
            <a:off x="272098" y="656592"/>
            <a:ext cx="8496944" cy="4824536"/>
          </a:xfrm>
        </p:spPr>
        <p:txBody>
          <a:bodyPr/>
          <a:lstStyle/>
          <a:p>
            <a:pPr marL="0" indent="0">
              <a:buNone/>
            </a:pPr>
            <a:endParaRPr lang="en-US" sz="2200" dirty="0" smtClean="0"/>
          </a:p>
          <a:p>
            <a:pPr marL="0" indent="0">
              <a:buNone/>
            </a:pPr>
            <a:r>
              <a:rPr lang="en-US" sz="2200" dirty="0" smtClean="0"/>
              <a:t>Increase in democratic satisfaction in cross-sectional studies not necessarily due to increased fairness or influence.</a:t>
            </a:r>
          </a:p>
          <a:p>
            <a:pPr marL="0" indent="0">
              <a:buNone/>
            </a:pPr>
            <a:endParaRPr lang="en-US" sz="2200" dirty="0"/>
          </a:p>
          <a:p>
            <a:pPr marL="0" indent="0">
              <a:buNone/>
            </a:pPr>
            <a:r>
              <a:rPr lang="en-US" sz="2200" dirty="0" smtClean="0"/>
              <a:t>Winners direct vote more satisfied and trusting after involvement: implications?</a:t>
            </a:r>
          </a:p>
          <a:p>
            <a:pPr marL="0" indent="0">
              <a:buNone/>
            </a:pPr>
            <a:endParaRPr lang="en-US" sz="2200" dirty="0"/>
          </a:p>
          <a:p>
            <a:pPr marL="0" indent="0">
              <a:buNone/>
            </a:pPr>
            <a:r>
              <a:rPr lang="en-US" sz="2200" dirty="0" smtClean="0"/>
              <a:t>Deliberation more potential to increase democratic legitimacy than direct vote?</a:t>
            </a:r>
          </a:p>
          <a:p>
            <a:pPr marL="0" indent="0">
              <a:buNone/>
            </a:pPr>
            <a:endParaRPr lang="en-US" sz="2200" dirty="0"/>
          </a:p>
          <a:p>
            <a:pPr marL="0" indent="0">
              <a:buNone/>
            </a:pPr>
            <a:r>
              <a:rPr lang="en-US" sz="2200" dirty="0" smtClean="0"/>
              <a:t>Institutions need to be adapted to 21th century with forms of participation that are more aligned with preferences contemporary citizens. Potential to increase democratic satisfaction (but not easy, politics about conflict and losses)</a:t>
            </a:r>
          </a:p>
        </p:txBody>
      </p:sp>
    </p:spTree>
    <p:extLst>
      <p:ext uri="{BB962C8B-B14F-4D97-AF65-F5344CB8AC3E}">
        <p14:creationId xmlns:p14="http://schemas.microsoft.com/office/powerpoint/2010/main" val="70516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p:cNvPicPr/>
          <p:nvPr/>
        </p:nvPicPr>
        <p:blipFill>
          <a:blip r:embed="rId2">
            <a:extLst>
              <a:ext uri="{28A0092B-C50C-407E-A947-70E740481C1C}">
                <a14:useLocalDpi xmlns:a14="http://schemas.microsoft.com/office/drawing/2010/main" val="0"/>
              </a:ext>
            </a:extLst>
          </a:blip>
          <a:stretch>
            <a:fillRect/>
          </a:stretch>
        </p:blipFill>
        <p:spPr>
          <a:xfrm>
            <a:off x="570626" y="1105115"/>
            <a:ext cx="7056784" cy="4805951"/>
          </a:xfrm>
          <a:prstGeom prst="rect">
            <a:avLst/>
          </a:prstGeom>
        </p:spPr>
      </p:pic>
      <p:sp>
        <p:nvSpPr>
          <p:cNvPr id="2" name="Titel 1"/>
          <p:cNvSpPr>
            <a:spLocks noGrp="1"/>
          </p:cNvSpPr>
          <p:nvPr>
            <p:ph type="title"/>
          </p:nvPr>
        </p:nvSpPr>
        <p:spPr>
          <a:xfrm>
            <a:off x="321543" y="-22110"/>
            <a:ext cx="9036496" cy="584584"/>
          </a:xfrm>
        </p:spPr>
        <p:txBody>
          <a:bodyPr>
            <a:noAutofit/>
          </a:bodyPr>
          <a:lstStyle/>
          <a:p>
            <a:r>
              <a:rPr lang="en-US" sz="2800" dirty="0" smtClean="0">
                <a:solidFill>
                  <a:srgbClr val="116E8A"/>
                </a:solidFill>
              </a:rPr>
              <a:t>Concerns about democratic legitimacy </a:t>
            </a:r>
            <a:endParaRPr lang="en-US" sz="2800" dirty="0">
              <a:solidFill>
                <a:srgbClr val="116E8A"/>
              </a:solidFill>
            </a:endParaRPr>
          </a:p>
        </p:txBody>
      </p:sp>
      <p:sp>
        <p:nvSpPr>
          <p:cNvPr id="3" name="Tijdelijke aanduiding voor inhoud 2"/>
          <p:cNvSpPr>
            <a:spLocks noGrp="1"/>
          </p:cNvSpPr>
          <p:nvPr>
            <p:ph idx="1"/>
          </p:nvPr>
        </p:nvSpPr>
        <p:spPr>
          <a:xfrm>
            <a:off x="107504" y="1052736"/>
            <a:ext cx="9464575" cy="4999286"/>
          </a:xfrm>
        </p:spPr>
        <p:txBody>
          <a:bodyPr>
            <a:normAutofit/>
          </a:bodyPr>
          <a:lstStyle/>
          <a:p>
            <a:pPr>
              <a:lnSpc>
                <a:spcPct val="150000"/>
              </a:lnSpc>
              <a:buFontTx/>
              <a:buChar char="-"/>
            </a:pPr>
            <a:endParaRPr lang="en-US" dirty="0" smtClean="0"/>
          </a:p>
          <a:p>
            <a:pPr>
              <a:lnSpc>
                <a:spcPct val="150000"/>
              </a:lnSpc>
              <a:buFontTx/>
              <a:buChar char="-"/>
            </a:pPr>
            <a:endParaRPr lang="en-US" dirty="0"/>
          </a:p>
        </p:txBody>
      </p:sp>
      <p:sp>
        <p:nvSpPr>
          <p:cNvPr id="5" name="TextBox 4"/>
          <p:cNvSpPr txBox="1"/>
          <p:nvPr/>
        </p:nvSpPr>
        <p:spPr>
          <a:xfrm>
            <a:off x="-5842" y="6381328"/>
            <a:ext cx="1856598" cy="307777"/>
          </a:xfrm>
          <a:prstGeom prst="rect">
            <a:avLst/>
          </a:prstGeom>
          <a:noFill/>
        </p:spPr>
        <p:txBody>
          <a:bodyPr wrap="none" rtlCol="0">
            <a:spAutoFit/>
          </a:bodyPr>
          <a:lstStyle/>
          <a:p>
            <a:r>
              <a:rPr lang="en-US" sz="1400" dirty="0" err="1" smtClean="0"/>
              <a:t>Hooghe</a:t>
            </a:r>
            <a:r>
              <a:rPr lang="en-US" sz="1400" dirty="0" smtClean="0"/>
              <a:t> &amp; Kern 2016</a:t>
            </a:r>
            <a:endParaRPr lang="en-US" sz="1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29" y="5707964"/>
            <a:ext cx="6696745" cy="67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2476" y="837292"/>
            <a:ext cx="2839239" cy="430887"/>
          </a:xfrm>
          <a:prstGeom prst="rect">
            <a:avLst/>
          </a:prstGeom>
        </p:spPr>
        <p:txBody>
          <a:bodyPr wrap="none">
            <a:spAutoFit/>
          </a:bodyPr>
          <a:lstStyle/>
          <a:p>
            <a:r>
              <a:rPr lang="en-US" sz="2200" dirty="0">
                <a:solidFill>
                  <a:srgbClr val="116E8A"/>
                </a:solidFill>
              </a:rPr>
              <a:t> Drop in </a:t>
            </a:r>
            <a:r>
              <a:rPr lang="en-US" sz="2200" dirty="0" smtClean="0">
                <a:solidFill>
                  <a:srgbClr val="116E8A"/>
                </a:solidFill>
              </a:rPr>
              <a:t>voter turnout</a:t>
            </a:r>
            <a:endParaRPr lang="en-US" sz="2200" dirty="0"/>
          </a:p>
        </p:txBody>
      </p:sp>
    </p:spTree>
    <p:extLst>
      <p:ext uri="{BB962C8B-B14F-4D97-AF65-F5344CB8AC3E}">
        <p14:creationId xmlns:p14="http://schemas.microsoft.com/office/powerpoint/2010/main" val="1439699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22294"/>
            <a:ext cx="8334000" cy="584584"/>
          </a:xfrm>
        </p:spPr>
        <p:txBody>
          <a:bodyPr>
            <a:normAutofit/>
          </a:bodyPr>
          <a:lstStyle/>
          <a:p>
            <a:r>
              <a:rPr lang="en-US" sz="2200" dirty="0" smtClean="0">
                <a:solidFill>
                  <a:srgbClr val="116E8A"/>
                </a:solidFill>
              </a:rPr>
              <a:t>Party membership</a:t>
            </a:r>
            <a:endParaRPr lang="en-US" sz="2200" dirty="0">
              <a:solidFill>
                <a:srgbClr val="116E8A"/>
              </a:solidFill>
            </a:endParaRPr>
          </a:p>
        </p:txBody>
      </p:sp>
      <p:sp>
        <p:nvSpPr>
          <p:cNvPr id="3" name="Tijdelijke aanduiding voor inhoud 2"/>
          <p:cNvSpPr>
            <a:spLocks noGrp="1"/>
          </p:cNvSpPr>
          <p:nvPr>
            <p:ph idx="1"/>
          </p:nvPr>
        </p:nvSpPr>
        <p:spPr>
          <a:xfrm>
            <a:off x="107504" y="1052736"/>
            <a:ext cx="9464575" cy="4999286"/>
          </a:xfrm>
        </p:spPr>
        <p:txBody>
          <a:bodyPr>
            <a:normAutofit/>
          </a:bodyPr>
          <a:lstStyle/>
          <a:p>
            <a:pPr>
              <a:lnSpc>
                <a:spcPct val="150000"/>
              </a:lnSpc>
              <a:buFontTx/>
              <a:buChar char="-"/>
            </a:pPr>
            <a:endParaRPr lang="en-US" dirty="0" smtClean="0"/>
          </a:p>
          <a:p>
            <a:pPr>
              <a:lnSpc>
                <a:spcPct val="150000"/>
              </a:lnSpc>
              <a:buFontTx/>
              <a:buChar char="-"/>
            </a:pPr>
            <a:endParaRPr lang="en-US" dirty="0"/>
          </a:p>
        </p:txBody>
      </p:sp>
      <p:sp>
        <p:nvSpPr>
          <p:cNvPr id="5" name="TextBox 4"/>
          <p:cNvSpPr txBox="1"/>
          <p:nvPr/>
        </p:nvSpPr>
        <p:spPr>
          <a:xfrm>
            <a:off x="-5842" y="6381328"/>
            <a:ext cx="1856598" cy="307777"/>
          </a:xfrm>
          <a:prstGeom prst="rect">
            <a:avLst/>
          </a:prstGeom>
          <a:noFill/>
        </p:spPr>
        <p:txBody>
          <a:bodyPr wrap="none" rtlCol="0">
            <a:spAutoFit/>
          </a:bodyPr>
          <a:lstStyle/>
          <a:p>
            <a:r>
              <a:rPr lang="en-US" sz="1400" dirty="0" err="1" smtClean="0"/>
              <a:t>Hooghe</a:t>
            </a:r>
            <a:r>
              <a:rPr lang="en-US" sz="1400" dirty="0" smtClean="0"/>
              <a:t> &amp; Kern 2016</a:t>
            </a:r>
            <a:endParaRPr lang="en-US" sz="1400" dirty="0"/>
          </a:p>
        </p:txBody>
      </p:sp>
      <p:pic>
        <p:nvPicPr>
          <p:cNvPr id="7" name="Picture 2" descr="C:\Users\anna kern\AppData\Local\Microsoft\Windows\Temporary Internet Files\Content.Outlook\2N4GKSQ5\Partijleden zwart-w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854" y="1461610"/>
            <a:ext cx="5197970" cy="37699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895" y="5220136"/>
            <a:ext cx="570388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1520" y="1319662"/>
            <a:ext cx="3406283" cy="3108543"/>
          </a:xfrm>
          <a:prstGeom prst="rect">
            <a:avLst/>
          </a:prstGeom>
          <a:noFill/>
        </p:spPr>
        <p:txBody>
          <a:bodyPr wrap="square" rtlCol="0">
            <a:spAutoFit/>
          </a:bodyPr>
          <a:lstStyle/>
          <a:p>
            <a:r>
              <a:rPr lang="en-US" sz="2200" dirty="0" smtClean="0"/>
              <a:t>Going, going, </a:t>
            </a:r>
            <a:r>
              <a:rPr lang="is-IS" sz="2200" dirty="0" smtClean="0"/>
              <a:t>… gone?</a:t>
            </a:r>
          </a:p>
          <a:p>
            <a:r>
              <a:rPr lang="en-US" dirty="0" smtClean="0"/>
              <a:t>Van </a:t>
            </a:r>
            <a:r>
              <a:rPr lang="en-US" dirty="0" err="1" smtClean="0"/>
              <a:t>Biezen</a:t>
            </a:r>
            <a:r>
              <a:rPr lang="en-US" dirty="0" smtClean="0"/>
              <a:t>, </a:t>
            </a:r>
            <a:r>
              <a:rPr lang="en-US" dirty="0" err="1" smtClean="0"/>
              <a:t>Mair</a:t>
            </a:r>
            <a:r>
              <a:rPr lang="en-US" dirty="0" smtClean="0"/>
              <a:t> &amp; </a:t>
            </a:r>
            <a:r>
              <a:rPr lang="en-US" dirty="0" err="1" smtClean="0"/>
              <a:t>Poguntke</a:t>
            </a:r>
            <a:r>
              <a:rPr lang="en-US" dirty="0" smtClean="0"/>
              <a:t> 2012</a:t>
            </a:r>
          </a:p>
          <a:p>
            <a:endParaRPr lang="en-US" sz="2200" dirty="0" smtClean="0"/>
          </a:p>
          <a:p>
            <a:r>
              <a:rPr lang="en-US" sz="2200" dirty="0" smtClean="0"/>
              <a:t>Is the party over?</a:t>
            </a:r>
            <a:endParaRPr lang="en-US" sz="2200" dirty="0"/>
          </a:p>
          <a:p>
            <a:r>
              <a:rPr lang="en-US" dirty="0" err="1"/>
              <a:t>Whiteley</a:t>
            </a:r>
            <a:r>
              <a:rPr lang="en-US" dirty="0"/>
              <a:t> 2011</a:t>
            </a:r>
          </a:p>
          <a:p>
            <a:endParaRPr lang="en-US" sz="2200" dirty="0" smtClean="0"/>
          </a:p>
          <a:p>
            <a:r>
              <a:rPr lang="en-US" dirty="0"/>
              <a:t>Van Haute (2011, </a:t>
            </a:r>
            <a:r>
              <a:rPr lang="en-US" dirty="0" err="1" smtClean="0"/>
              <a:t>ed</a:t>
            </a:r>
            <a:r>
              <a:rPr lang="en-US" dirty="0" smtClean="0"/>
              <a:t>), </a:t>
            </a:r>
            <a:r>
              <a:rPr lang="en-US" dirty="0" err="1" smtClean="0"/>
              <a:t>Mair</a:t>
            </a:r>
            <a:r>
              <a:rPr lang="en-US" dirty="0" smtClean="0"/>
              <a:t> </a:t>
            </a:r>
            <a:r>
              <a:rPr lang="en-US" dirty="0"/>
              <a:t>&amp; Van </a:t>
            </a:r>
            <a:r>
              <a:rPr lang="en-US" dirty="0" err="1"/>
              <a:t>Biezen</a:t>
            </a:r>
            <a:r>
              <a:rPr lang="en-US" dirty="0"/>
              <a:t> </a:t>
            </a:r>
            <a:r>
              <a:rPr lang="en-US" dirty="0" smtClean="0"/>
              <a:t>(2001), Katz </a:t>
            </a:r>
            <a:r>
              <a:rPr lang="en-US" dirty="0"/>
              <a:t>et al </a:t>
            </a:r>
            <a:r>
              <a:rPr lang="en-US" dirty="0" smtClean="0"/>
              <a:t>(1992)</a:t>
            </a:r>
            <a:endParaRPr lang="en-US" dirty="0"/>
          </a:p>
        </p:txBody>
      </p:sp>
    </p:spTree>
    <p:extLst>
      <p:ext uri="{BB962C8B-B14F-4D97-AF65-F5344CB8AC3E}">
        <p14:creationId xmlns:p14="http://schemas.microsoft.com/office/powerpoint/2010/main" val="3442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4575"/>
            <a:ext cx="8334000" cy="900000"/>
          </a:xfrm>
        </p:spPr>
        <p:txBody>
          <a:bodyPr/>
          <a:lstStyle/>
          <a:p>
            <a:r>
              <a:rPr lang="en-US" dirty="0" smtClean="0">
                <a:solidFill>
                  <a:srgbClr val="116E8A"/>
                </a:solidFill>
              </a:rPr>
              <a:t>Concern by some</a:t>
            </a:r>
            <a:r>
              <a:rPr lang="is-IS" dirty="0" smtClean="0">
                <a:solidFill>
                  <a:srgbClr val="116E8A"/>
                </a:solidFill>
              </a:rPr>
              <a:t>…</a:t>
            </a:r>
            <a:endParaRPr lang="en-US" dirty="0">
              <a:solidFill>
                <a:srgbClr val="116E8A"/>
              </a:solidFill>
            </a:endParaRPr>
          </a:p>
        </p:txBody>
      </p:sp>
      <p:sp>
        <p:nvSpPr>
          <p:cNvPr id="4" name="Rectangle 3"/>
          <p:cNvSpPr/>
          <p:nvPr/>
        </p:nvSpPr>
        <p:spPr>
          <a:xfrm>
            <a:off x="827584" y="1844824"/>
            <a:ext cx="7848872" cy="2585323"/>
          </a:xfrm>
          <a:prstGeom prst="rect">
            <a:avLst/>
          </a:prstGeom>
        </p:spPr>
        <p:txBody>
          <a:bodyPr wrap="square">
            <a:spAutoFit/>
          </a:bodyPr>
          <a:lstStyle/>
          <a:p>
            <a:pPr algn="just">
              <a:lnSpc>
                <a:spcPct val="150000"/>
              </a:lnSpc>
            </a:pPr>
            <a:r>
              <a:rPr lang="en-US" dirty="0">
                <a:solidFill>
                  <a:srgbClr val="002060"/>
                </a:solidFill>
                <a:latin typeface="Segoe Print" panose="02000600000000000000" pitchFamily="2" charset="0"/>
              </a:rPr>
              <a:t>“A decline in their [political parties] voluntary base has important implications for the future of democracy. Such a decline is likely to weaken civil society by undermining key relationships between citizens and the state, many of which are sustained by political parties.”</a:t>
            </a:r>
            <a:endParaRPr lang="en-US" dirty="0">
              <a:solidFill>
                <a:srgbClr val="002060"/>
              </a:solidFill>
              <a:latin typeface="Lucida Handwriting" panose="03010101010101010101" pitchFamily="66" charset="0"/>
            </a:endParaRPr>
          </a:p>
          <a:p>
            <a:pPr algn="r">
              <a:lnSpc>
                <a:spcPct val="150000"/>
              </a:lnSpc>
            </a:pPr>
            <a:r>
              <a:rPr lang="nl-BE" dirty="0"/>
              <a:t>(Whiteley 2011, p.22)</a:t>
            </a:r>
          </a:p>
        </p:txBody>
      </p:sp>
    </p:spTree>
    <p:extLst>
      <p:ext uri="{BB962C8B-B14F-4D97-AF65-F5344CB8AC3E}">
        <p14:creationId xmlns:p14="http://schemas.microsoft.com/office/powerpoint/2010/main" val="1451999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rgbClr val="116E8A"/>
                </a:solidFill>
              </a:rPr>
              <a:t>… but not all</a:t>
            </a:r>
            <a:endParaRPr lang="en-US" dirty="0">
              <a:solidFill>
                <a:srgbClr val="116E8A"/>
              </a:solidFill>
            </a:endParaRPr>
          </a:p>
        </p:txBody>
      </p:sp>
      <p:sp>
        <p:nvSpPr>
          <p:cNvPr id="4" name="Rectangle 3"/>
          <p:cNvSpPr/>
          <p:nvPr/>
        </p:nvSpPr>
        <p:spPr>
          <a:xfrm>
            <a:off x="246349" y="1772816"/>
            <a:ext cx="8874000" cy="3416320"/>
          </a:xfrm>
          <a:prstGeom prst="rect">
            <a:avLst/>
          </a:prstGeom>
        </p:spPr>
        <p:txBody>
          <a:bodyPr wrap="square">
            <a:spAutoFit/>
          </a:bodyPr>
          <a:lstStyle/>
          <a:p>
            <a:pPr algn="just">
              <a:lnSpc>
                <a:spcPct val="150000"/>
              </a:lnSpc>
            </a:pPr>
            <a:r>
              <a:rPr lang="en-US" dirty="0">
                <a:solidFill>
                  <a:srgbClr val="002060"/>
                </a:solidFill>
                <a:latin typeface="Segoe Print" panose="02000600000000000000" pitchFamily="2" charset="0"/>
              </a:rPr>
              <a:t>“Despite a growing body of literature concerning a decline in political activism in post-industrial societies, our findings indicate that the upward tendency of protest politics […] has materialized, producing a sustained and systematic increase in elite-challenging activities during the last quarter of the twentieth century. While less than half of the eight publics engaged in at least one activity in 1981, more than two-thirds </a:t>
            </a:r>
            <a:r>
              <a:rPr lang="nl-BE" dirty="0">
                <a:solidFill>
                  <a:srgbClr val="002060"/>
                </a:solidFill>
                <a:latin typeface="Segoe Print" panose="02000600000000000000" pitchFamily="2" charset="0"/>
              </a:rPr>
              <a:t>were involved in 2000.” </a:t>
            </a:r>
          </a:p>
          <a:p>
            <a:pPr algn="r">
              <a:lnSpc>
                <a:spcPct val="150000"/>
              </a:lnSpc>
            </a:pPr>
            <a:r>
              <a:rPr lang="nl-BE" dirty="0"/>
              <a:t>(Inglehart &amp; Catterberg, 2002, p.313/314)</a:t>
            </a:r>
          </a:p>
        </p:txBody>
      </p:sp>
    </p:spTree>
    <p:extLst>
      <p:ext uri="{BB962C8B-B14F-4D97-AF65-F5344CB8AC3E}">
        <p14:creationId xmlns:p14="http://schemas.microsoft.com/office/powerpoint/2010/main" val="105892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66" y="965538"/>
            <a:ext cx="5588374" cy="4248472"/>
          </a:xfrm>
          <a:prstGeom prst="rect">
            <a:avLst/>
          </a:prstGeom>
        </p:spPr>
      </p:pic>
      <p:sp>
        <p:nvSpPr>
          <p:cNvPr id="5" name="TextBox 4"/>
          <p:cNvSpPr txBox="1"/>
          <p:nvPr/>
        </p:nvSpPr>
        <p:spPr>
          <a:xfrm>
            <a:off x="7545" y="6381328"/>
            <a:ext cx="3377848" cy="369332"/>
          </a:xfrm>
          <a:prstGeom prst="rect">
            <a:avLst/>
          </a:prstGeom>
          <a:noFill/>
        </p:spPr>
        <p:txBody>
          <a:bodyPr wrap="none" rtlCol="0">
            <a:spAutoFit/>
          </a:bodyPr>
          <a:lstStyle/>
          <a:p>
            <a:r>
              <a:rPr lang="en-US" dirty="0" err="1" smtClean="0"/>
              <a:t>Stolle</a:t>
            </a:r>
            <a:r>
              <a:rPr lang="en-US" dirty="0" smtClean="0"/>
              <a:t>, </a:t>
            </a:r>
            <a:r>
              <a:rPr lang="en-US" dirty="0" err="1" smtClean="0"/>
              <a:t>Hooghe</a:t>
            </a:r>
            <a:r>
              <a:rPr lang="en-US" dirty="0" smtClean="0"/>
              <a:t>, </a:t>
            </a:r>
            <a:r>
              <a:rPr lang="en-US" dirty="0" err="1" smtClean="0"/>
              <a:t>Micheletti</a:t>
            </a:r>
            <a:r>
              <a:rPr lang="en-US" dirty="0" smtClean="0"/>
              <a:t> 2005</a:t>
            </a:r>
            <a:endParaRPr lang="en-US" dirty="0"/>
          </a:p>
        </p:txBody>
      </p:sp>
      <p:sp>
        <p:nvSpPr>
          <p:cNvPr id="6" name="Titel 1"/>
          <p:cNvSpPr txBox="1">
            <a:spLocks/>
          </p:cNvSpPr>
          <p:nvPr/>
        </p:nvSpPr>
        <p:spPr>
          <a:xfrm>
            <a:off x="251520" y="322294"/>
            <a:ext cx="8334000" cy="584584"/>
          </a:xfrm>
          <a:prstGeom prst="rect">
            <a:avLst/>
          </a:prstGeom>
        </p:spPr>
        <p:txBody>
          <a:bodyPr vert="horz" lIns="0" tIns="0" rIns="0" bIns="0" rtlCol="0" anchor="b" anchorCtr="0">
            <a:normAutofit/>
          </a:bodyPr>
          <a:lst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a:lstStyle>
          <a:p>
            <a:r>
              <a:rPr lang="en-US" dirty="0" smtClean="0">
                <a:solidFill>
                  <a:srgbClr val="116E8A"/>
                </a:solidFill>
              </a:rPr>
              <a:t>Transformation</a:t>
            </a:r>
            <a:endParaRPr lang="en-US" dirty="0">
              <a:solidFill>
                <a:srgbClr val="116E8A"/>
              </a:solidFill>
            </a:endParaRPr>
          </a:p>
        </p:txBody>
      </p:sp>
      <p:sp>
        <p:nvSpPr>
          <p:cNvPr id="7" name="TextBox 6"/>
          <p:cNvSpPr txBox="1"/>
          <p:nvPr/>
        </p:nvSpPr>
        <p:spPr>
          <a:xfrm>
            <a:off x="6351740" y="1204459"/>
            <a:ext cx="2241570" cy="3816429"/>
          </a:xfrm>
          <a:prstGeom prst="rect">
            <a:avLst/>
          </a:prstGeom>
          <a:noFill/>
        </p:spPr>
        <p:txBody>
          <a:bodyPr wrap="square" rtlCol="0">
            <a:spAutoFit/>
          </a:bodyPr>
          <a:lstStyle/>
          <a:p>
            <a:r>
              <a:rPr lang="en-US" sz="2200" dirty="0" smtClean="0">
                <a:ea typeface="Times New Roman" charset="0"/>
                <a:cs typeface="Times New Roman" charset="0"/>
              </a:rPr>
              <a:t>Different </a:t>
            </a:r>
            <a:r>
              <a:rPr lang="en-US" sz="2200" dirty="0" err="1" smtClean="0">
                <a:ea typeface="Times New Roman" charset="0"/>
                <a:cs typeface="Times New Roman" charset="0"/>
              </a:rPr>
              <a:t>mobilisation</a:t>
            </a:r>
            <a:r>
              <a:rPr lang="en-US" sz="2200" dirty="0" smtClean="0">
                <a:ea typeface="Times New Roman" charset="0"/>
                <a:cs typeface="Times New Roman" charset="0"/>
              </a:rPr>
              <a:t> and participation</a:t>
            </a:r>
            <a:endParaRPr lang="en-US" sz="2200" dirty="0">
              <a:ea typeface="Times New Roman" charset="0"/>
              <a:cs typeface="Times New Roman" charset="0"/>
            </a:endParaRPr>
          </a:p>
          <a:p>
            <a:endParaRPr lang="en-US" sz="2200" dirty="0" smtClean="0">
              <a:ea typeface="Times New Roman" charset="0"/>
              <a:cs typeface="Times New Roman" charset="0"/>
            </a:endParaRPr>
          </a:p>
          <a:p>
            <a:r>
              <a:rPr lang="en-US" sz="2200" dirty="0"/>
              <a:t>More </a:t>
            </a:r>
            <a:r>
              <a:rPr lang="en-US" sz="2200" dirty="0" smtClean="0"/>
              <a:t>informal</a:t>
            </a:r>
          </a:p>
          <a:p>
            <a:endParaRPr lang="en-US" sz="2200" dirty="0"/>
          </a:p>
          <a:p>
            <a:r>
              <a:rPr lang="nl-BE" sz="2200" dirty="0">
                <a:ea typeface="Times New Roman" charset="0"/>
                <a:cs typeface="Times New Roman" charset="0"/>
              </a:rPr>
              <a:t>Focused on </a:t>
            </a:r>
            <a:r>
              <a:rPr lang="nl-BE" sz="2200" dirty="0" smtClean="0">
                <a:ea typeface="Times New Roman" charset="0"/>
                <a:cs typeface="Times New Roman" charset="0"/>
              </a:rPr>
              <a:t>(novel) issues </a:t>
            </a:r>
            <a:endParaRPr lang="nl-BE" sz="2200" dirty="0">
              <a:ea typeface="Times New Roman" charset="0"/>
              <a:cs typeface="Times New Roman" charset="0"/>
            </a:endParaRPr>
          </a:p>
          <a:p>
            <a:endParaRPr lang="en-US" sz="2200" dirty="0" smtClean="0">
              <a:ea typeface="Times New Roman" charset="0"/>
              <a:cs typeface="Times New Roman" charset="0"/>
            </a:endParaRPr>
          </a:p>
          <a:p>
            <a:r>
              <a:rPr lang="en-US" sz="2200" dirty="0" smtClean="0">
                <a:ea typeface="Times New Roman" charset="0"/>
                <a:cs typeface="Times New Roman" charset="0"/>
              </a:rPr>
              <a:t>More </a:t>
            </a:r>
            <a:r>
              <a:rPr lang="en-US" sz="2200" dirty="0">
                <a:ea typeface="Times New Roman" charset="0"/>
                <a:cs typeface="Times New Roman" charset="0"/>
              </a:rPr>
              <a:t>individual</a:t>
            </a:r>
          </a:p>
          <a:p>
            <a:endParaRPr lang="en-US" sz="2200" dirty="0"/>
          </a:p>
        </p:txBody>
      </p:sp>
      <p:sp>
        <p:nvSpPr>
          <p:cNvPr id="8" name="Rectangle 7"/>
          <p:cNvSpPr/>
          <p:nvPr/>
        </p:nvSpPr>
        <p:spPr>
          <a:xfrm>
            <a:off x="102696" y="5407132"/>
            <a:ext cx="8631647" cy="646331"/>
          </a:xfrm>
          <a:prstGeom prst="rect">
            <a:avLst/>
          </a:prstGeom>
        </p:spPr>
        <p:txBody>
          <a:bodyPr wrap="square">
            <a:spAutoFit/>
          </a:bodyPr>
          <a:lstStyle/>
          <a:p>
            <a:r>
              <a:rPr lang="en-US" dirty="0"/>
              <a:t>Leads to debates about definition </a:t>
            </a:r>
            <a:r>
              <a:rPr lang="en-US" dirty="0" smtClean="0"/>
              <a:t>participation. What </a:t>
            </a:r>
            <a:r>
              <a:rPr lang="en-US" dirty="0"/>
              <a:t>is political participation and what is not? </a:t>
            </a:r>
            <a:r>
              <a:rPr lang="en-US" dirty="0" smtClean="0"/>
              <a:t>(</a:t>
            </a:r>
            <a:r>
              <a:rPr lang="en-US" dirty="0"/>
              <a:t>Symposium </a:t>
            </a:r>
            <a:r>
              <a:rPr lang="en-US" dirty="0" err="1"/>
              <a:t>Acta</a:t>
            </a:r>
            <a:r>
              <a:rPr lang="en-US" dirty="0"/>
              <a:t> </a:t>
            </a:r>
            <a:r>
              <a:rPr lang="en-US" dirty="0" err="1"/>
              <a:t>Politica</a:t>
            </a:r>
            <a:r>
              <a:rPr lang="en-US" dirty="0"/>
              <a:t> 2014)</a:t>
            </a:r>
          </a:p>
        </p:txBody>
      </p:sp>
    </p:spTree>
    <p:extLst>
      <p:ext uri="{BB962C8B-B14F-4D97-AF65-F5344CB8AC3E}">
        <p14:creationId xmlns:p14="http://schemas.microsoft.com/office/powerpoint/2010/main" val="413919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02042"/>
            <a:ext cx="8334000" cy="584584"/>
          </a:xfrm>
        </p:spPr>
        <p:txBody>
          <a:bodyPr>
            <a:normAutofit/>
          </a:bodyPr>
          <a:lstStyle/>
          <a:p>
            <a:r>
              <a:rPr lang="en-US" dirty="0" smtClean="0">
                <a:solidFill>
                  <a:srgbClr val="116E8A"/>
                </a:solidFill>
              </a:rPr>
              <a:t>More reason for concern?</a:t>
            </a:r>
            <a:endParaRPr lang="en-US" dirty="0">
              <a:solidFill>
                <a:srgbClr val="116E8A"/>
              </a:solidFill>
            </a:endParaRPr>
          </a:p>
        </p:txBody>
      </p:sp>
      <p:pic>
        <p:nvPicPr>
          <p:cNvPr id="4" name="Picture 5" descr="US_trus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051100"/>
            <a:ext cx="87757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097990"/>
            <a:ext cx="3993529" cy="369332"/>
          </a:xfrm>
          <a:prstGeom prst="rect">
            <a:avLst/>
          </a:prstGeom>
        </p:spPr>
        <p:txBody>
          <a:bodyPr wrap="none">
            <a:spAutoFit/>
          </a:bodyPr>
          <a:lstStyle/>
          <a:p>
            <a:r>
              <a:rPr lang="en-US" altLang="en-US" dirty="0"/>
              <a:t>ANES: </a:t>
            </a:r>
            <a:r>
              <a:rPr lang="en-US" altLang="en-US" dirty="0">
                <a:hlinkClick r:id="rId3"/>
              </a:rPr>
              <a:t>http://www.electionstudies.org</a:t>
            </a:r>
            <a:endParaRPr lang="en-US" altLang="en-US" dirty="0"/>
          </a:p>
        </p:txBody>
      </p:sp>
    </p:spTree>
    <p:extLst>
      <p:ext uri="{BB962C8B-B14F-4D97-AF65-F5344CB8AC3E}">
        <p14:creationId xmlns:p14="http://schemas.microsoft.com/office/powerpoint/2010/main" val="178522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87424"/>
            <a:ext cx="8334000" cy="900000"/>
          </a:xfrm>
        </p:spPr>
        <p:txBody>
          <a:bodyPr/>
          <a:lstStyle/>
          <a:p>
            <a:r>
              <a:rPr lang="en-US" dirty="0" smtClean="0">
                <a:solidFill>
                  <a:srgbClr val="116E8A"/>
                </a:solidFill>
              </a:rPr>
              <a:t>American exceptionalism?</a:t>
            </a:r>
            <a:endParaRPr lang="en-US" dirty="0">
              <a:solidFill>
                <a:srgbClr val="116E8A"/>
              </a:solidFill>
            </a:endParaRPr>
          </a:p>
        </p:txBody>
      </p:sp>
      <p:pic>
        <p:nvPicPr>
          <p:cNvPr id="4" name="Content Placeholder 16" descr="trust-2.gif"/>
          <p:cNvPicPr>
            <a:picLocks noChangeAspect="1"/>
          </p:cNvPicPr>
          <p:nvPr/>
        </p:nvPicPr>
        <p:blipFill>
          <a:blip r:embed="rId2">
            <a:extLst>
              <a:ext uri="{28A0092B-C50C-407E-A947-70E740481C1C}">
                <a14:useLocalDpi xmlns:a14="http://schemas.microsoft.com/office/drawing/2010/main" val="0"/>
              </a:ext>
            </a:extLst>
          </a:blip>
          <a:srcRect t="-772" b="-772"/>
          <a:stretch>
            <a:fillRect/>
          </a:stretch>
        </p:blipFill>
        <p:spPr>
          <a:xfrm>
            <a:off x="426306" y="527302"/>
            <a:ext cx="8561388" cy="4295775"/>
          </a:xfrm>
          <a:prstGeom prst="rect">
            <a:avLst/>
          </a:prstGeom>
        </p:spPr>
      </p:pic>
      <p:sp>
        <p:nvSpPr>
          <p:cNvPr id="5" name="Rectangle 4"/>
          <p:cNvSpPr/>
          <p:nvPr/>
        </p:nvSpPr>
        <p:spPr>
          <a:xfrm>
            <a:off x="135000" y="4837803"/>
            <a:ext cx="8181416" cy="369332"/>
          </a:xfrm>
          <a:prstGeom prst="rect">
            <a:avLst/>
          </a:prstGeom>
        </p:spPr>
        <p:txBody>
          <a:bodyPr wrap="square">
            <a:spAutoFit/>
          </a:bodyPr>
          <a:lstStyle/>
          <a:p>
            <a:r>
              <a:rPr lang="en-US" altLang="en-US" dirty="0"/>
              <a:t>European Social Survey: </a:t>
            </a:r>
            <a:r>
              <a:rPr lang="en-US" altLang="en-US" dirty="0">
                <a:hlinkClick r:id="rId3"/>
              </a:rPr>
              <a:t>http://www.europeansocialsurvey.org</a:t>
            </a:r>
            <a:endParaRPr lang="en-US" altLang="en-US" dirty="0"/>
          </a:p>
        </p:txBody>
      </p:sp>
      <p:sp>
        <p:nvSpPr>
          <p:cNvPr id="6" name="Rectangle 5"/>
          <p:cNvSpPr/>
          <p:nvPr/>
        </p:nvSpPr>
        <p:spPr>
          <a:xfrm>
            <a:off x="771" y="5038415"/>
            <a:ext cx="8840005" cy="1661993"/>
          </a:xfrm>
          <a:prstGeom prst="rect">
            <a:avLst/>
          </a:prstGeom>
        </p:spPr>
        <p:txBody>
          <a:bodyPr wrap="square">
            <a:spAutoFit/>
          </a:bodyPr>
          <a:lstStyle/>
          <a:p>
            <a:pPr>
              <a:lnSpc>
                <a:spcPct val="150000"/>
              </a:lnSpc>
            </a:pPr>
            <a:endParaRPr lang="en-US" dirty="0"/>
          </a:p>
          <a:p>
            <a:pPr>
              <a:lnSpc>
                <a:spcPct val="150000"/>
              </a:lnSpc>
            </a:pPr>
            <a:r>
              <a:rPr lang="en-US" sz="1600" dirty="0" smtClean="0"/>
              <a:t>Trends </a:t>
            </a:r>
            <a:r>
              <a:rPr lang="en-US" sz="1600" dirty="0"/>
              <a:t>under debate (depends on country, object of trust</a:t>
            </a:r>
            <a:r>
              <a:rPr lang="en-US" sz="1600" dirty="0" smtClean="0"/>
              <a:t>). Dissatisfaction </a:t>
            </a:r>
            <a:r>
              <a:rPr lang="en-US" sz="1600" dirty="0"/>
              <a:t>about functioning political system, whether this is new: less clear (e.g. </a:t>
            </a:r>
            <a:r>
              <a:rPr lang="en-US" sz="1600" dirty="0" err="1"/>
              <a:t>Rosanvallon</a:t>
            </a:r>
            <a:r>
              <a:rPr lang="en-US" sz="1600" dirty="0"/>
              <a:t> 2006)</a:t>
            </a:r>
          </a:p>
          <a:p>
            <a:pPr>
              <a:lnSpc>
                <a:spcPct val="150000"/>
              </a:lnSpc>
            </a:pPr>
            <a:endParaRPr lang="en-US" dirty="0"/>
          </a:p>
        </p:txBody>
      </p:sp>
    </p:spTree>
    <p:extLst>
      <p:ext uri="{BB962C8B-B14F-4D97-AF65-F5344CB8AC3E}">
        <p14:creationId xmlns:p14="http://schemas.microsoft.com/office/powerpoint/2010/main" val="139744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1522</TotalTime>
  <Words>1356</Words>
  <Application>Microsoft Office PowerPoint</Application>
  <PresentationFormat>Affichage à l'écran (4:3)</PresentationFormat>
  <Paragraphs>535</Paragraphs>
  <Slides>27</Slides>
  <Notes>5</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Corporate-KU Leuven-Liggend-Achtergrond Wit</vt:lpstr>
      <vt:lpstr>Corporate-KU Leuven-Liggend-Achtergrond Wit en Watermerk</vt:lpstr>
      <vt:lpstr>The transformation of citizens’ political attitudes and behaviour</vt:lpstr>
      <vt:lpstr>Outline talk</vt:lpstr>
      <vt:lpstr>Concerns about democratic legitimacy </vt:lpstr>
      <vt:lpstr>Party membership</vt:lpstr>
      <vt:lpstr>Concern by some…</vt:lpstr>
      <vt:lpstr>… but not all</vt:lpstr>
      <vt:lpstr>Présentation PowerPoint</vt:lpstr>
      <vt:lpstr>More reason for concern?</vt:lpstr>
      <vt:lpstr>American exceptionalism?</vt:lpstr>
      <vt:lpstr>Should we be concerned?</vt:lpstr>
      <vt:lpstr>As effective in influencing policy?</vt:lpstr>
      <vt:lpstr>Présentation PowerPoint</vt:lpstr>
      <vt:lpstr>Présentation PowerPoint</vt:lpstr>
      <vt:lpstr>Should we be concerned about low trust levels?</vt:lpstr>
      <vt:lpstr>Vigilance, not trust</vt:lpstr>
      <vt:lpstr>No, trust</vt:lpstr>
      <vt:lpstr>Test Easton framework</vt:lpstr>
      <vt:lpstr>Présentation PowerPoint</vt:lpstr>
      <vt:lpstr>How can we address transformation?</vt:lpstr>
      <vt:lpstr>Democratic innovation as a solution?</vt:lpstr>
      <vt:lpstr>New study with novel research design</vt:lpstr>
      <vt:lpstr>Trends over time</vt:lpstr>
      <vt:lpstr>Results Diff in Diff </vt:lpstr>
      <vt:lpstr>What could explain increase?</vt:lpstr>
      <vt:lpstr>Présentation PowerPoint</vt:lpstr>
      <vt:lpstr>The winner takes it all</vt:lpstr>
      <vt:lpstr>Conclusion</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Béatrice Barthélémy</cp:lastModifiedBy>
  <cp:revision>118</cp:revision>
  <cp:lastPrinted>2013-04-25T13:02:44Z</cp:lastPrinted>
  <dcterms:created xsi:type="dcterms:W3CDTF">2012-07-10T07:57:57Z</dcterms:created>
  <dcterms:modified xsi:type="dcterms:W3CDTF">2016-06-22T06:16:55Z</dcterms:modified>
</cp:coreProperties>
</file>